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68" r:id="rId2"/>
    <p:sldId id="269" r:id="rId3"/>
    <p:sldId id="270" r:id="rId4"/>
    <p:sldId id="271" r:id="rId5"/>
    <p:sldId id="299" r:id="rId6"/>
    <p:sldId id="313" r:id="rId7"/>
    <p:sldId id="314" r:id="rId8"/>
    <p:sldId id="315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9" r:id="rId18"/>
    <p:sldId id="310" r:id="rId19"/>
    <p:sldId id="311" r:id="rId20"/>
    <p:sldId id="312" r:id="rId21"/>
    <p:sldId id="308" r:id="rId22"/>
  </p:sldIdLst>
  <p:sldSz cx="12192000" cy="6858000"/>
  <p:notesSz cx="6858000" cy="9144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347ECB-2C3F-4127-954D-9A534D37795E}">
          <p14:sldIdLst>
            <p14:sldId id="268"/>
            <p14:sldId id="269"/>
            <p14:sldId id="270"/>
            <p14:sldId id="271"/>
            <p14:sldId id="299"/>
            <p14:sldId id="313"/>
            <p14:sldId id="314"/>
            <p14:sldId id="315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10"/>
            <p14:sldId id="311"/>
            <p14:sldId id="312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6" y="3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1-09T19:31:27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2893 15575 0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8FE-B9D4-4681-89C1-A4546AB9DC5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2C84-F5DF-4197-9350-5508BA52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0B5-BBF2-4795-B3C5-C075D8107B5A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2" y="0"/>
            <a:ext cx="1533968" cy="65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F23F-A687-47D1-A5BD-2883E7F29567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4133-C026-497A-997A-19787D8A5D98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5" y="-9578"/>
            <a:ext cx="1227175" cy="524190"/>
          </a:xfrm>
          <a:prstGeom prst="rect">
            <a:avLst/>
          </a:prstGeom>
        </p:spPr>
      </p:pic>
      <p:pic>
        <p:nvPicPr>
          <p:cNvPr id="8" name="Picture 2" descr="C:\Users\mm0012\Pictures\UAH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4007" b="12713"/>
          <a:stretch/>
        </p:blipFill>
        <p:spPr bwMode="auto">
          <a:xfrm>
            <a:off x="-9131" y="1"/>
            <a:ext cx="1156705" cy="4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6EF3-6EE4-4CC6-8E3F-120615CBBF11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DB98-988A-4D28-BA42-485A767D16CE}" type="datetime1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CD6-715D-4FF5-9C2D-DA6AE2DFE59D}" type="datetime1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21-8E72-4B23-9C5B-46A63DD800D1}" type="datetime1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095-57BD-450B-8A83-1E3D8AB3CD52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E0A0-00D7-454D-BFA7-02B766CEE5C5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387-9B67-4C33-9EFB-33557CF87500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CPE 323 </a:t>
            </a:r>
            <a:br>
              <a:rPr lang="en-US" dirty="0" smtClean="0"/>
            </a:br>
            <a:r>
              <a:rPr lang="en-US" dirty="0" smtClean="0"/>
              <a:t>Intro to Embedded Computer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Flash Memory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Aleksandar Milenkovic</a:t>
            </a:r>
          </a:p>
          <a:p>
            <a:r>
              <a:rPr lang="en-US" dirty="0" err="1" smtClean="0"/>
              <a:t>milenka@uah.edu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432-1988-4F29-879A-5A122641F4F5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1480" y="560700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5597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Banks: 64 KB – can be erased</a:t>
            </a:r>
          </a:p>
          <a:p>
            <a:r>
              <a:rPr lang="en-US" dirty="0" smtClean="0"/>
              <a:t>Segments: 512 B – smallest unit</a:t>
            </a:r>
            <a:br>
              <a:rPr lang="en-US" dirty="0" smtClean="0"/>
            </a:br>
            <a:r>
              <a:rPr lang="en-US" dirty="0" smtClean="0"/>
              <a:t>that can be erased</a:t>
            </a:r>
          </a:p>
          <a:p>
            <a:pPr lvl="1"/>
            <a:r>
              <a:rPr lang="en-US" dirty="0" smtClean="0"/>
              <a:t>Information Memory segments </a:t>
            </a:r>
            <a:br>
              <a:rPr lang="en-US" dirty="0" smtClean="0"/>
            </a:br>
            <a:r>
              <a:rPr lang="en-US" dirty="0" smtClean="0"/>
              <a:t>are 128 B</a:t>
            </a:r>
          </a:p>
          <a:p>
            <a:r>
              <a:rPr lang="en-US" dirty="0" smtClean="0"/>
              <a:t>Long Word/Word/Byte – </a:t>
            </a:r>
            <a:br>
              <a:rPr lang="en-US" dirty="0" smtClean="0"/>
            </a:br>
            <a:r>
              <a:rPr lang="en-US" dirty="0" smtClean="0"/>
              <a:t>smallest units </a:t>
            </a:r>
            <a:br>
              <a:rPr lang="en-US" dirty="0" smtClean="0"/>
            </a:br>
            <a:r>
              <a:rPr lang="en-US" dirty="0" smtClean="0"/>
              <a:t>that can be read or programmed</a:t>
            </a:r>
          </a:p>
          <a:p>
            <a:pPr lvl="1"/>
            <a:r>
              <a:rPr lang="en-US" dirty="0" smtClean="0"/>
              <a:t>Also writes can be streamed </a:t>
            </a:r>
            <a:br>
              <a:rPr lang="en-US" dirty="0" smtClean="0"/>
            </a:br>
            <a:r>
              <a:rPr lang="en-US" dirty="0" smtClean="0"/>
              <a:t>to 128 byte blocks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394075"/>
            <a:ext cx="4993532" cy="46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Erase/Write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Byte, word, long-word write</a:t>
            </a:r>
          </a:p>
          <a:p>
            <a:r>
              <a:rPr lang="en-US" dirty="0" smtClean="0"/>
              <a:t>Block write (128 B)</a:t>
            </a:r>
          </a:p>
          <a:p>
            <a:r>
              <a:rPr lang="en-US" dirty="0" smtClean="0"/>
              <a:t>Segment erase</a:t>
            </a:r>
          </a:p>
          <a:p>
            <a:r>
              <a:rPr lang="en-US" dirty="0" smtClean="0"/>
              <a:t>Bank erase </a:t>
            </a:r>
          </a:p>
          <a:p>
            <a:r>
              <a:rPr lang="en-US" dirty="0" smtClean="0"/>
              <a:t>Mass erase (all main memory banks)</a:t>
            </a:r>
          </a:p>
          <a:p>
            <a:r>
              <a:rPr lang="en-US" dirty="0" smtClean="0"/>
              <a:t>Read during bank erase (except for the one currently read from)</a:t>
            </a:r>
          </a:p>
          <a:p>
            <a:r>
              <a:rPr lang="en-US" dirty="0" smtClean="0"/>
              <a:t>Can be initiated from within Flash or SRAM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9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within flash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1324607"/>
            <a:ext cx="2840477" cy="3176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511" y="3893990"/>
            <a:ext cx="5447489" cy="2549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1752599"/>
            <a:ext cx="5436870" cy="16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8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Erase Cycle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from SRAM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57400"/>
            <a:ext cx="2749685" cy="3738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981200"/>
            <a:ext cx="5214026" cy="254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6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Byte/Word Write Cycle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from within flash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438400"/>
            <a:ext cx="2347609" cy="2096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362200"/>
            <a:ext cx="5151392" cy="15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4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Byte/Word Write Cycle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from SRAM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47" y="2057400"/>
            <a:ext cx="2632953" cy="3773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327" y="2209800"/>
            <a:ext cx="5175115" cy="26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6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Word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from within flash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09800"/>
            <a:ext cx="2347609" cy="2268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656" y="2133600"/>
            <a:ext cx="4656306" cy="20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Access when BUSY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59" y="1828800"/>
            <a:ext cx="7976681" cy="361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Controller Registers: </a:t>
            </a:r>
            <a:r>
              <a:rPr lang="en-US" dirty="0" err="1" smtClean="0"/>
              <a:t>FCTL1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7041860" cy="1087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264" y="2057400"/>
            <a:ext cx="5410200" cy="44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6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Controller Registers: </a:t>
            </a:r>
            <a:r>
              <a:rPr lang="en-US" dirty="0" err="1" smtClean="0"/>
              <a:t>FCTL3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508"/>
            <a:ext cx="7872919" cy="1195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800253"/>
            <a:ext cx="5765259" cy="45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8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Controller Registers: </a:t>
            </a:r>
            <a:r>
              <a:rPr lang="en-US" dirty="0" err="1" smtClean="0"/>
              <a:t>FCTL4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63918"/>
            <a:ext cx="7885889" cy="1201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438400"/>
            <a:ext cx="7885889" cy="403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1589179"/>
            <a:ext cx="8458200" cy="2062103"/>
          </a:xfrm>
          <a:prstGeom prst="rect">
            <a:avLst/>
          </a:prstGeom>
          <a:solidFill>
            <a:srgbClr val="8EB4E3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</a:rPr>
              <a:t>EraseFlashSegment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uint_16</a:t>
            </a:r>
            <a:r>
              <a:rPr lang="en-US" sz="1600" dirty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pFlashAddress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while(</a:t>
            </a:r>
            <a:r>
              <a:rPr lang="en-US" sz="1600" dirty="0" err="1">
                <a:latin typeface="Consolas" panose="020B0609020204030204" pitchFamily="49" charset="0"/>
              </a:rPr>
              <a:t>FCTL3&amp;BUSY</a:t>
            </a:r>
            <a:r>
              <a:rPr lang="en-US" sz="1600" dirty="0">
                <a:latin typeface="Consolas" panose="020B0609020204030204" pitchFamily="49" charset="0"/>
              </a:rPr>
              <a:t>); </a:t>
            </a:r>
            <a:r>
              <a:rPr lang="en-US" sz="1600" dirty="0" smtClean="0">
                <a:latin typeface="Consolas" panose="020B0609020204030204" pitchFamily="49" charset="0"/>
              </a:rPr>
              <a:t>      // </a:t>
            </a:r>
            <a:r>
              <a:rPr lang="en-US" sz="1600" dirty="0">
                <a:latin typeface="Consolas" panose="020B0609020204030204" pitchFamily="49" charset="0"/>
              </a:rPr>
              <a:t>Wait while BUSY=1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FCTL3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FWPW</a:t>
            </a:r>
            <a:r>
              <a:rPr lang="en-US" sz="1600" dirty="0" smtClean="0">
                <a:latin typeface="Consolas" panose="020B0609020204030204" pitchFamily="49" charset="0"/>
              </a:rPr>
              <a:t>;            // </a:t>
            </a:r>
            <a:r>
              <a:rPr lang="en-US" sz="1600" dirty="0">
                <a:latin typeface="Consolas" panose="020B0609020204030204" pitchFamily="49" charset="0"/>
              </a:rPr>
              <a:t>Clear LOCK bit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FCTL1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FWPW</a:t>
            </a:r>
            <a:r>
              <a:rPr lang="en-US" sz="1600" dirty="0">
                <a:latin typeface="Consolas" panose="020B0609020204030204" pitchFamily="49" charset="0"/>
              </a:rPr>
              <a:t> + ERASE;    // Enable segment erase bit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latin typeface="Consolas" panose="020B0609020204030204" pitchFamily="49" charset="0"/>
              </a:rPr>
              <a:t> *</a:t>
            </a:r>
            <a:r>
              <a:rPr lang="en-US" sz="1600" dirty="0" err="1">
                <a:latin typeface="Consolas" panose="020B0609020204030204" pitchFamily="49" charset="0"/>
              </a:rPr>
              <a:t>pFlashAddress</a:t>
            </a:r>
            <a:r>
              <a:rPr lang="en-US" sz="1600" dirty="0">
                <a:latin typeface="Consolas" panose="020B0609020204030204" pitchFamily="49" charset="0"/>
              </a:rPr>
              <a:t> = 0; </a:t>
            </a:r>
            <a:r>
              <a:rPr lang="en-US" sz="1600" dirty="0" smtClean="0">
                <a:latin typeface="Consolas" panose="020B0609020204030204" pitchFamily="49" charset="0"/>
              </a:rPr>
              <a:t>     // </a:t>
            </a:r>
            <a:r>
              <a:rPr lang="en-US" sz="1600" dirty="0">
                <a:latin typeface="Consolas" panose="020B0609020204030204" pitchFamily="49" charset="0"/>
              </a:rPr>
              <a:t>Dummy write to erase Flash segment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latin typeface="Consolas" panose="020B0609020204030204" pitchFamily="49" charset="0"/>
              </a:rPr>
              <a:t> while(</a:t>
            </a:r>
            <a:r>
              <a:rPr lang="en-US" sz="1600" dirty="0" err="1" smtClean="0">
                <a:latin typeface="Consolas" panose="020B0609020204030204" pitchFamily="49" charset="0"/>
              </a:rPr>
              <a:t>FCTL3&amp;BUSY</a:t>
            </a:r>
            <a:r>
              <a:rPr lang="en-US" sz="1600" dirty="0">
                <a:latin typeface="Consolas" panose="020B0609020204030204" pitchFamily="49" charset="0"/>
              </a:rPr>
              <a:t>); </a:t>
            </a:r>
            <a:r>
              <a:rPr lang="en-US" sz="1600" dirty="0" smtClean="0">
                <a:latin typeface="Consolas" panose="020B0609020204030204" pitchFamily="49" charset="0"/>
              </a:rPr>
              <a:t>      // </a:t>
            </a:r>
            <a:r>
              <a:rPr lang="en-US" sz="1600" dirty="0">
                <a:latin typeface="Consolas" panose="020B0609020204030204" pitchFamily="49" charset="0"/>
              </a:rPr>
              <a:t>Wait while BUSY=1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</a:rPr>
              <a:t>FCTL3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= </a:t>
            </a:r>
            <a:r>
              <a:rPr lang="en-US" sz="1600" dirty="0" err="1">
                <a:latin typeface="Consolas" panose="020B0609020204030204" pitchFamily="49" charset="0"/>
              </a:rPr>
              <a:t>FWPW</a:t>
            </a:r>
            <a:r>
              <a:rPr lang="en-US" sz="1600" dirty="0">
                <a:latin typeface="Consolas" panose="020B0609020204030204" pitchFamily="49" charset="0"/>
              </a:rPr>
              <a:t> + LOCK; </a:t>
            </a:r>
            <a:r>
              <a:rPr lang="en-US" sz="1600" dirty="0" smtClean="0">
                <a:latin typeface="Consolas" panose="020B0609020204030204" pitchFamily="49" charset="0"/>
              </a:rPr>
              <a:t>    // </a:t>
            </a:r>
            <a:r>
              <a:rPr lang="en-US" sz="1600" dirty="0">
                <a:latin typeface="Consolas" panose="020B0609020204030204" pitchFamily="49" charset="0"/>
              </a:rPr>
              <a:t>Done, set LOCK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038600"/>
            <a:ext cx="8458200" cy="2092881"/>
          </a:xfrm>
          <a:prstGeom prst="rect">
            <a:avLst/>
          </a:prstGeom>
          <a:solidFill>
            <a:srgbClr val="8EB4E3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ProgramFlashWord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uint_16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pFlashAddress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uint16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wVal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FCTL3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FWPW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   	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//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Clear LOCK bit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FCTL1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FWPW+WRT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//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Enable write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*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pFlashAddress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wVal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  // Write new value to a flash location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while(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FCTL3&amp;BUSY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//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Wait while BUSY=1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FCTL1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FWPW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//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Done. Clear WRT bit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FCTL3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FWPW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LOCK;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//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Set LOCK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2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MSP430F5529</a:t>
            </a:r>
            <a:r>
              <a:rPr lang="en-US" dirty="0" smtClean="0"/>
              <a:t> 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9829800" cy="4652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Non-Volatile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Non-volatile memories in </a:t>
            </a:r>
            <a:r>
              <a:rPr lang="en-US" dirty="0" err="1" smtClean="0">
                <a:sym typeface="Symbol" panose="05050102010706020507" pitchFamily="18" charset="2"/>
              </a:rPr>
              <a:t>MSP430</a:t>
            </a:r>
            <a:endParaRPr lang="en-US" dirty="0" smtClean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Flash 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FeRAM</a:t>
            </a:r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Default view of Flash memory is Read Only</a:t>
            </a:r>
          </a:p>
          <a:p>
            <a:pPr lvl="1"/>
            <a:r>
              <a:rPr lang="en-US" dirty="0"/>
              <a:t>Contains code and data </a:t>
            </a:r>
            <a:r>
              <a:rPr lang="en-US" dirty="0" smtClean="0"/>
              <a:t>constants</a:t>
            </a:r>
            <a:endParaRPr lang="en-US" dirty="0"/>
          </a:p>
          <a:p>
            <a:r>
              <a:rPr lang="en-US" u="sng" dirty="0"/>
              <a:t>In-system programmable </a:t>
            </a:r>
            <a:r>
              <a:rPr lang="en-US" u="sng" dirty="0" smtClean="0"/>
              <a:t>(ISP) Flash </a:t>
            </a:r>
            <a:r>
              <a:rPr lang="en-US" u="sng" dirty="0"/>
              <a:t>memory</a:t>
            </a:r>
          </a:p>
          <a:p>
            <a:pPr lvl="1"/>
            <a:r>
              <a:rPr lang="en-US" dirty="0"/>
              <a:t>Read/write into the Flash memory from the running program</a:t>
            </a:r>
          </a:p>
          <a:p>
            <a:r>
              <a:rPr lang="en-US" dirty="0"/>
              <a:t>But writing into the Flash requires a special </a:t>
            </a:r>
            <a:r>
              <a:rPr lang="en-US" dirty="0" smtClean="0"/>
              <a:t>interface</a:t>
            </a:r>
            <a:endParaRPr lang="en-US" dirty="0"/>
          </a:p>
          <a:p>
            <a:r>
              <a:rPr lang="en-US" dirty="0" err="1"/>
              <a:t>MSP430</a:t>
            </a:r>
            <a:r>
              <a:rPr lang="en-US" dirty="0"/>
              <a:t> flash memory features</a:t>
            </a:r>
          </a:p>
          <a:p>
            <a:pPr lvl="1"/>
            <a:r>
              <a:rPr lang="en-US" dirty="0"/>
              <a:t>Bit-, byte-, and word-addressable and programmable</a:t>
            </a:r>
          </a:p>
          <a:p>
            <a:pPr lvl="1"/>
            <a:r>
              <a:rPr lang="en-US" dirty="0"/>
              <a:t>Internal programming voltage generation</a:t>
            </a:r>
          </a:p>
          <a:p>
            <a:pPr lvl="1"/>
            <a:r>
              <a:rPr lang="en-US" dirty="0"/>
              <a:t>Segment erase and mass erase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8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Floating-gate</a:t>
            </a:r>
            <a:br>
              <a:rPr lang="en-US" dirty="0" smtClean="0"/>
            </a:br>
            <a:r>
              <a:rPr lang="en-US" dirty="0" err="1" smtClean="0"/>
              <a:t>MOSFET</a:t>
            </a:r>
            <a:endParaRPr lang="en-US" dirty="0" smtClean="0"/>
          </a:p>
          <a:p>
            <a:r>
              <a:rPr lang="en-US" dirty="0" smtClean="0"/>
              <a:t>Two states</a:t>
            </a:r>
          </a:p>
          <a:p>
            <a:pPr lvl="1"/>
            <a:r>
              <a:rPr lang="en-US" dirty="0" smtClean="0"/>
              <a:t>Erase – ‘1’</a:t>
            </a:r>
            <a:br>
              <a:rPr lang="en-US" dirty="0" smtClean="0"/>
            </a:br>
            <a:r>
              <a:rPr lang="en-US" dirty="0" smtClean="0"/>
              <a:t>(no charge)</a:t>
            </a:r>
          </a:p>
          <a:p>
            <a:pPr lvl="1"/>
            <a:r>
              <a:rPr lang="en-US" dirty="0" smtClean="0"/>
              <a:t>Program – ‘0’</a:t>
            </a:r>
            <a:br>
              <a:rPr lang="en-US" dirty="0" smtClean="0"/>
            </a:br>
            <a:r>
              <a:rPr lang="en-US" dirty="0" smtClean="0"/>
              <a:t>(charge on </a:t>
            </a:r>
            <a:r>
              <a:rPr lang="en-US" dirty="0" err="1" smtClean="0"/>
              <a:t>FG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Read, Write, Erase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67" y="1676400"/>
            <a:ext cx="757716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7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 Flash Array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355" y="1685925"/>
            <a:ext cx="651129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4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 high voltages for erase and write operations</a:t>
            </a:r>
          </a:p>
          <a:p>
            <a:r>
              <a:rPr lang="en-US" dirty="0" smtClean="0"/>
              <a:t>Write: 1 -&gt; 0 (individual bits), but no 0 -&gt; 1 </a:t>
            </a:r>
            <a:br>
              <a:rPr lang="en-US" dirty="0" smtClean="0"/>
            </a:br>
            <a:r>
              <a:rPr lang="en-US" dirty="0" smtClean="0"/>
              <a:t>(erase, entire segment)</a:t>
            </a:r>
          </a:p>
          <a:p>
            <a:r>
              <a:rPr lang="en-US" dirty="0" smtClean="0"/>
              <a:t>Endurance: charges are moved across oxides, wearing them out over time,</a:t>
            </a:r>
            <a:r>
              <a:rPr lang="en-US" dirty="0"/>
              <a:t> </a:t>
            </a:r>
            <a:r>
              <a:rPr lang="en-US" dirty="0" smtClean="0"/>
              <a:t>resulting in a finite number of Program/Erase cycles (PE)</a:t>
            </a:r>
          </a:p>
          <a:p>
            <a:pPr lvl="1"/>
            <a:r>
              <a:rPr lang="en-US" dirty="0" smtClean="0"/>
              <a:t>~100,000 times in </a:t>
            </a:r>
            <a:r>
              <a:rPr lang="en-US" dirty="0" err="1" smtClean="0"/>
              <a:t>MSP430</a:t>
            </a:r>
            <a:r>
              <a:rPr lang="en-US" dirty="0" smtClean="0"/>
              <a:t> flash</a:t>
            </a:r>
          </a:p>
          <a:p>
            <a:r>
              <a:rPr lang="en-US" dirty="0" smtClean="0"/>
              <a:t>Retention: charges can leak out from the </a:t>
            </a:r>
            <a:r>
              <a:rPr lang="en-US" dirty="0" err="1" smtClean="0"/>
              <a:t>FG</a:t>
            </a:r>
            <a:r>
              <a:rPr lang="en-US" dirty="0" smtClean="0"/>
              <a:t> over time</a:t>
            </a:r>
            <a:endParaRPr lang="en-US" dirty="0"/>
          </a:p>
          <a:p>
            <a:pPr lvl="1"/>
            <a:r>
              <a:rPr lang="en-US" dirty="0" smtClean="0"/>
              <a:t>~100 years at room temperature (far less at higher temperatures)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Physical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Flash operations</a:t>
            </a:r>
          </a:p>
          <a:p>
            <a:pPr lvl="1"/>
            <a:r>
              <a:rPr lang="en-US" dirty="0" smtClean="0"/>
              <a:t>Read</a:t>
            </a:r>
          </a:p>
          <a:p>
            <a:pPr lvl="1"/>
            <a:r>
              <a:rPr lang="en-US" dirty="0" smtClean="0"/>
              <a:t>Write (Program)</a:t>
            </a:r>
          </a:p>
          <a:p>
            <a:pPr lvl="1"/>
            <a:r>
              <a:rPr lang="en-US" dirty="0" smtClean="0"/>
              <a:t>Erase 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Flash array</a:t>
            </a:r>
          </a:p>
          <a:p>
            <a:pPr lvl="1"/>
            <a:r>
              <a:rPr lang="en-US" dirty="0" smtClean="0"/>
              <a:t>Control, address, and data latch registers</a:t>
            </a:r>
          </a:p>
          <a:p>
            <a:pPr lvl="1"/>
            <a:r>
              <a:rPr lang="en-US" dirty="0" smtClean="0"/>
              <a:t>Flash controller </a:t>
            </a:r>
          </a:p>
          <a:p>
            <a:pPr lvl="1"/>
            <a:r>
              <a:rPr lang="en-US" dirty="0" smtClean="0"/>
              <a:t>Voltage generator (charge pump)</a:t>
            </a:r>
          </a:p>
          <a:p>
            <a:pPr lvl="2"/>
            <a:r>
              <a:rPr lang="en-US" dirty="0" smtClean="0"/>
              <a:t>High voltages are required for program and erase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394460"/>
            <a:ext cx="245745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6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672</Words>
  <Application>Microsoft Office PowerPoint</Application>
  <PresentationFormat>Widescreen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Consolas</vt:lpstr>
      <vt:lpstr>Calibri</vt:lpstr>
      <vt:lpstr>Arial</vt:lpstr>
      <vt:lpstr>Symbol</vt:lpstr>
      <vt:lpstr>Office Theme</vt:lpstr>
      <vt:lpstr>CPE 323  Intro to Embedded Computer Systems Flash Memory</vt:lpstr>
      <vt:lpstr>Admin</vt:lpstr>
      <vt:lpstr>MSP430F5529 Block Diagram</vt:lpstr>
      <vt:lpstr>Non-Volatile Memory</vt:lpstr>
      <vt:lpstr>Introduction</vt:lpstr>
      <vt:lpstr>Preliminaries</vt:lpstr>
      <vt:lpstr>NOR Flash Array</vt:lpstr>
      <vt:lpstr>Flash Memory Properties</vt:lpstr>
      <vt:lpstr>Flash Memory Physical View</vt:lpstr>
      <vt:lpstr>Flash Organization</vt:lpstr>
      <vt:lpstr>Flash Memory Erase/Write Modes</vt:lpstr>
      <vt:lpstr>Erase Cycle</vt:lpstr>
      <vt:lpstr>Erase Cycle (cont’d)</vt:lpstr>
      <vt:lpstr>Byte/Word Write Cycle (cont’d)</vt:lpstr>
      <vt:lpstr>Byte/Word Write Cycle (cont’d)</vt:lpstr>
      <vt:lpstr>Long Word Write</vt:lpstr>
      <vt:lpstr>Flash Memory Access when BUSY</vt:lpstr>
      <vt:lpstr>Flash Controller Registers: FCTL1</vt:lpstr>
      <vt:lpstr>Flash Controller Registers: FCTL3</vt:lpstr>
      <vt:lpstr>Flash Controller Registers: FCTL4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323  Intro to Embedded Computer Systems</dc:title>
  <dc:creator>Aleksandar Milenkovic</dc:creator>
  <cp:lastModifiedBy>Aleksandar Milenkovic</cp:lastModifiedBy>
  <cp:revision>55</cp:revision>
  <dcterms:created xsi:type="dcterms:W3CDTF">2006-08-16T00:00:00Z</dcterms:created>
  <dcterms:modified xsi:type="dcterms:W3CDTF">2023-01-01T22:20:49Z</dcterms:modified>
</cp:coreProperties>
</file>