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70" r:id="rId4"/>
    <p:sldId id="292" r:id="rId5"/>
    <p:sldId id="271" r:id="rId6"/>
    <p:sldId id="293" r:id="rId7"/>
    <p:sldId id="279" r:id="rId8"/>
    <p:sldId id="294" r:id="rId9"/>
    <p:sldId id="295" r:id="rId10"/>
    <p:sldId id="296" r:id="rId11"/>
    <p:sldId id="297" r:id="rId12"/>
    <p:sldId id="272" r:id="rId13"/>
    <p:sldId id="280" r:id="rId14"/>
    <p:sldId id="281" r:id="rId15"/>
    <p:sldId id="286" r:id="rId16"/>
    <p:sldId id="282" r:id="rId17"/>
    <p:sldId id="298" r:id="rId18"/>
    <p:sldId id="283" r:id="rId19"/>
    <p:sldId id="284" r:id="rId20"/>
    <p:sldId id="275" r:id="rId21"/>
    <p:sldId id="278" r:id="rId22"/>
    <p:sldId id="289" r:id="rId23"/>
    <p:sldId id="288" r:id="rId24"/>
    <p:sldId id="290" r:id="rId25"/>
    <p:sldId id="29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92"/>
            <p14:sldId id="271"/>
            <p14:sldId id="293"/>
            <p14:sldId id="279"/>
            <p14:sldId id="294"/>
            <p14:sldId id="295"/>
            <p14:sldId id="296"/>
            <p14:sldId id="297"/>
            <p14:sldId id="272"/>
            <p14:sldId id="280"/>
            <p14:sldId id="281"/>
            <p14:sldId id="286"/>
            <p14:sldId id="282"/>
            <p14:sldId id="298"/>
            <p14:sldId id="283"/>
            <p14:sldId id="284"/>
            <p14:sldId id="275"/>
            <p14:sldId id="278"/>
            <p14:sldId id="289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7"/>
    <a:srgbClr val="4F81B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0" autoAdjust="0"/>
    <p:restoredTop sz="94660"/>
  </p:normalViewPr>
  <p:slideViewPr>
    <p:cSldViewPr>
      <p:cViewPr varScale="1">
        <p:scale>
          <a:sx n="85" d="100"/>
          <a:sy n="85" d="100"/>
        </p:scale>
        <p:origin x="43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Analog-to-Digital Conversion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Analog-to-digital Conversion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607800" cy="4525963"/>
          </a:xfrm>
        </p:spPr>
        <p:txBody>
          <a:bodyPr/>
          <a:lstStyle/>
          <a:p>
            <a:r>
              <a:rPr lang="en-US" dirty="0" smtClean="0"/>
              <a:t>Sensors -&gt; Signal Conditioning -&gt;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-&gt; Input MUX -&gt; Sample &amp; Hold -&gt; ADC Core -&gt; Samples in buffers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6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Analog-to-digital Conversion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2819400"/>
            <a:ext cx="12027230" cy="3124200"/>
            <a:chOff x="76200" y="2819400"/>
            <a:chExt cx="12027230" cy="3124200"/>
          </a:xfrm>
        </p:grpSpPr>
        <p:sp>
          <p:nvSpPr>
            <p:cNvPr id="8" name="Rectangle 7"/>
            <p:cNvSpPr/>
            <p:nvPr/>
          </p:nvSpPr>
          <p:spPr>
            <a:xfrm>
              <a:off x="1310806" y="3657600"/>
              <a:ext cx="914400" cy="914400"/>
            </a:xfrm>
            <a:prstGeom prst="rect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27416" y="4131162"/>
              <a:ext cx="464984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95800" y="3701534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a0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4770" y="3657600"/>
              <a:ext cx="1638630" cy="914400"/>
            </a:xfrm>
            <a:prstGeom prst="rect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Signal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err="1" smtClean="0"/>
                <a:t>Condititioning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(</a:t>
              </a:r>
              <a:r>
                <a:rPr lang="en-US" dirty="0" err="1" smtClean="0"/>
                <a:t>filter&amp;amplify</a:t>
              </a:r>
              <a:r>
                <a:rPr lang="en-US" dirty="0"/>
                <a:t>)</a:t>
              </a:r>
            </a:p>
          </p:txBody>
        </p:sp>
        <p:sp>
          <p:nvSpPr>
            <p:cNvPr id="12" name="Cloud 11"/>
            <p:cNvSpPr/>
            <p:nvPr/>
          </p:nvSpPr>
          <p:spPr>
            <a:xfrm>
              <a:off x="76200" y="3635862"/>
              <a:ext cx="1223729" cy="990600"/>
            </a:xfrm>
            <a:prstGeom prst="cloud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Physical</a:t>
              </a:r>
              <a:br>
                <a:rPr lang="en-US" sz="1400" dirty="0"/>
              </a:br>
              <a:r>
                <a:rPr lang="en-US" sz="1400" dirty="0"/>
                <a:t>world</a:t>
              </a:r>
            </a:p>
          </p:txBody>
        </p:sp>
        <p:sp>
          <p:nvSpPr>
            <p:cNvPr id="13" name="Trapezoid 12"/>
            <p:cNvSpPr/>
            <p:nvPr/>
          </p:nvSpPr>
          <p:spPr>
            <a:xfrm rot="5400000">
              <a:off x="4442295" y="4312768"/>
              <a:ext cx="2171700" cy="845490"/>
            </a:xfrm>
            <a:prstGeom prst="trapezoid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Input MUX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347821" y="4115789"/>
              <a:ext cx="75757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72000" y="4495800"/>
              <a:ext cx="533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95800" y="4153694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a1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579784" y="5599906"/>
              <a:ext cx="5256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62567" y="5245083"/>
              <a:ext cx="668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a15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486400" y="3276600"/>
              <a:ext cx="0" cy="4760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4400" y="2911713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Select INCH</a:t>
              </a:r>
              <a:endParaRPr lang="en-US" i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39230" y="3896166"/>
              <a:ext cx="1540078" cy="914400"/>
            </a:xfrm>
            <a:prstGeom prst="rect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Sample/Hold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943600" y="4353368"/>
              <a:ext cx="50618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21" idx="2"/>
            </p:cNvCxnSpPr>
            <p:nvPr/>
          </p:nvCxnSpPr>
          <p:spPr>
            <a:xfrm flipH="1" flipV="1">
              <a:off x="7209269" y="4810566"/>
              <a:ext cx="8039" cy="447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58177" y="5170249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Sample/Hold</a:t>
              </a:r>
              <a:endParaRPr lang="en-US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7991019" y="4342679"/>
              <a:ext cx="62433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8611973" y="3883449"/>
              <a:ext cx="1540078" cy="914400"/>
            </a:xfrm>
            <a:prstGeom prst="rect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 Core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8856412" y="3358179"/>
              <a:ext cx="7946" cy="5386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551612" y="30015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R+</a:t>
              </a:r>
              <a:endParaRPr lang="en-US" baseline="-250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9927875" y="3358179"/>
              <a:ext cx="7946" cy="5386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623075" y="300152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R-</a:t>
              </a:r>
              <a:endParaRPr lang="en-US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8900161" y="4781016"/>
              <a:ext cx="8039" cy="447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420430" y="5187249"/>
              <a:ext cx="91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Convert</a:t>
              </a:r>
              <a:endParaRPr lang="en-US" i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9810542" y="4797849"/>
              <a:ext cx="8039" cy="447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484650" y="5184513"/>
              <a:ext cx="710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Clock</a:t>
              </a:r>
              <a:endParaRPr lang="en-US" i="1" dirty="0"/>
            </a:p>
          </p:txBody>
        </p:sp>
        <p:cxnSp>
          <p:nvCxnSpPr>
            <p:cNvPr id="35" name="Straight Arrow Connector 34"/>
            <p:cNvCxnSpPr>
              <a:endCxn id="39" idx="1"/>
            </p:cNvCxnSpPr>
            <p:nvPr/>
          </p:nvCxnSpPr>
          <p:spPr>
            <a:xfrm>
              <a:off x="10173084" y="4333087"/>
              <a:ext cx="826254" cy="75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0082037" y="3880925"/>
              <a:ext cx="967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Samples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04451" y="43383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326206" y="4224658"/>
              <a:ext cx="203200" cy="206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0999338" y="3883449"/>
              <a:ext cx="1040262" cy="914400"/>
            </a:xfrm>
            <a:prstGeom prst="rect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Buffers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95800" y="2819400"/>
              <a:ext cx="7607630" cy="3124200"/>
            </a:xfrm>
            <a:prstGeom prst="rect">
              <a:avLst/>
            </a:prstGeom>
            <a:solidFill>
              <a:srgbClr val="0080C7">
                <a:alpha val="18039"/>
              </a:srgbClr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55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Multiplexer</a:t>
            </a:r>
          </a:p>
          <a:p>
            <a:r>
              <a:rPr lang="en-US" dirty="0" smtClean="0"/>
              <a:t>Sample-and-hold</a:t>
            </a:r>
          </a:p>
          <a:p>
            <a:r>
              <a:rPr lang="en-US" dirty="0" smtClean="0"/>
              <a:t>AD Conversion Core</a:t>
            </a:r>
          </a:p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Analog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4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Sample&amp;Hold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1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Transfer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5" y="1202197"/>
            <a:ext cx="6189690" cy="55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8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Resolution:</a:t>
                </a:r>
                <a:r>
                  <a:rPr lang="en-US" dirty="0" smtClean="0"/>
                  <a:t> how finely the value measured can be represented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𝐿𝑆𝐵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𝐹𝑆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(quantization error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𝐿𝑆𝐵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Accuracy:</a:t>
                </a:r>
                <a:r>
                  <a:rPr lang="en-US" dirty="0" smtClean="0"/>
                  <a:t> how much the value under measurement deviates from its true value (ADC inaccuracies)</a:t>
                </a:r>
              </a:p>
              <a:p>
                <a:pPr lvl="1"/>
                <a:r>
                  <a:rPr lang="en-US" dirty="0" smtClean="0"/>
                  <a:t>ADCs are not ideal (offset, gain, linearity – missing codes), </a:t>
                </a:r>
                <a:br>
                  <a:rPr lang="en-US" dirty="0" smtClean="0"/>
                </a:br>
                <a:r>
                  <a:rPr lang="en-US" dirty="0" smtClean="0"/>
                  <a:t>there is some finite amount of noise within the converter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Transfer Function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Aperture Time:</a:t>
                </a:r>
                <a:r>
                  <a:rPr lang="en-US" dirty="0" smtClean="0"/>
                  <a:t> time looking into the signal (capturing its true input value)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Conversion Time:</a:t>
                </a:r>
                <a:r>
                  <a:rPr lang="en-US" dirty="0" smtClean="0"/>
                  <a:t> conversion itself require some time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Maximum Sampling Frequency:</a:t>
                </a:r>
                <a:r>
                  <a:rPr lang="en-US" dirty="0" smtClean="0"/>
                  <a:t> how many samples do we get in a unit of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𝐴𝑝𝑒𝑟𝑡𝑢𝑟𝑒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𝐶𝑜𝑛𝑣𝑒𝑟𝑠𝑖𝑜𝑛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6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Successive Approximation Register (SAR) ADC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4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ADC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</a:t>
            </a:r>
            <a:r>
              <a:rPr lang="en-US" dirty="0" smtClean="0"/>
              <a:t> </a:t>
            </a:r>
            <a:r>
              <a:rPr lang="en-US" dirty="0" err="1" smtClean="0"/>
              <a:t>ADC12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43000"/>
            <a:ext cx="576015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Measuring Temperature </a:t>
            </a:r>
            <a:br>
              <a:rPr lang="en-US" smtClean="0"/>
            </a:br>
            <a:r>
              <a:rPr lang="en-US" smtClean="0"/>
              <a:t>(on-chip temperature sensor on MSP430F5529)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5410200"/>
                <a:ext cx="7160806" cy="50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𝑇𝐸𝑀𝑃𝐶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𝐶𝐴𝐿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30)×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85−30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 smtClean="0"/>
                  <a:t> + 30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10200"/>
                <a:ext cx="7160806" cy="507768"/>
              </a:xfrm>
              <a:prstGeom prst="rect">
                <a:avLst/>
              </a:prstGeom>
              <a:blipFill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53400" y="4953000"/>
                <a:ext cx="3616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Temp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𝑠𝑒𝑛𝑠𝑜𝑟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953000"/>
                <a:ext cx="3616375" cy="369332"/>
              </a:xfrm>
              <a:prstGeom prst="rect">
                <a:avLst/>
              </a:prstGeom>
              <a:blipFill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295400" y="1371601"/>
            <a:ext cx="9982200" cy="3505200"/>
          </a:xfrm>
        </p:spPr>
        <p:txBody>
          <a:bodyPr/>
          <a:lstStyle/>
          <a:p>
            <a:r>
              <a:rPr lang="en-US" dirty="0" smtClean="0"/>
              <a:t>Input channel </a:t>
            </a:r>
            <a:r>
              <a:rPr lang="en-US" dirty="0" err="1" smtClean="0"/>
              <a:t>INCHx</a:t>
            </a:r>
            <a:r>
              <a:rPr lang="en-US" dirty="0" smtClean="0"/>
              <a:t>=1010 (10)</a:t>
            </a:r>
          </a:p>
          <a:p>
            <a:r>
              <a:rPr lang="en-US" dirty="0" smtClean="0"/>
              <a:t>Temperature sensor equations</a:t>
            </a:r>
          </a:p>
          <a:p>
            <a:r>
              <a:rPr lang="en-US" dirty="0" smtClean="0"/>
              <a:t>Sample time &gt; 30 </a:t>
            </a:r>
            <a:r>
              <a:rPr lang="en-US" dirty="0" smtClean="0">
                <a:sym typeface="Symbol" panose="05050102010706020507" pitchFamily="18" charset="2"/>
              </a:rPr>
              <a:t>s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Calibration may be needed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TCsensor</a:t>
            </a:r>
            <a:r>
              <a:rPr lang="en-US" dirty="0" smtClean="0">
                <a:sym typeface="Symbol" panose="05050102010706020507" pitchFamily="18" charset="2"/>
              </a:rPr>
              <a:t> – slope (mV/C), 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Vsensor</a:t>
            </a:r>
            <a:r>
              <a:rPr lang="en-US" dirty="0" smtClean="0">
                <a:sym typeface="Symbol" panose="05050102010706020507" pitchFamily="18" charset="2"/>
              </a:rPr>
              <a:t> – intercept (mV)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47800"/>
            <a:ext cx="4520119" cy="32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942076" cy="550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47" y="1037273"/>
            <a:ext cx="5942076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18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5942076" cy="3866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19200"/>
            <a:ext cx="4572000" cy="5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5942076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MSP430FG4618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95727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343400" y="2133600"/>
            <a:ext cx="2971800" cy="1219200"/>
          </a:xfrm>
          <a:prstGeom prst="roundRect">
            <a:avLst/>
          </a:prstGeom>
          <a:solidFill>
            <a:srgbClr val="4F81BD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MSP430F5529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64541"/>
            <a:ext cx="10363200" cy="51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Interfacing Physical World: </a:t>
            </a:r>
            <a:br>
              <a:rPr lang="en-US" dirty="0" smtClean="0"/>
            </a:br>
            <a:r>
              <a:rPr lang="en-US" dirty="0" smtClean="0"/>
              <a:t>From Analog Signals to Digital Values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Sensors/Transducers</a:t>
            </a:r>
          </a:p>
          <a:p>
            <a:pPr lvl="1"/>
            <a:r>
              <a:rPr lang="en-US" dirty="0" smtClean="0"/>
              <a:t>convert physical quantity into an electrical signals</a:t>
            </a:r>
          </a:p>
          <a:p>
            <a:r>
              <a:rPr lang="en-US" dirty="0" smtClean="0"/>
              <a:t>Signal Conditioning</a:t>
            </a:r>
          </a:p>
          <a:p>
            <a:pPr lvl="1"/>
            <a:r>
              <a:rPr lang="en-US" dirty="0" smtClean="0"/>
              <a:t>isolation from dangerous voltages due to static discharges</a:t>
            </a:r>
          </a:p>
          <a:p>
            <a:pPr lvl="1"/>
            <a:r>
              <a:rPr lang="en-US" dirty="0" smtClean="0"/>
              <a:t>amplification of signals</a:t>
            </a:r>
          </a:p>
          <a:p>
            <a:pPr lvl="1"/>
            <a:r>
              <a:rPr lang="en-US" dirty="0" smtClean="0"/>
              <a:t>bandwidth limiting: filters</a:t>
            </a:r>
          </a:p>
          <a:p>
            <a:r>
              <a:rPr lang="en-US" dirty="0" smtClean="0"/>
              <a:t>Analog-to-Digital Converters</a:t>
            </a:r>
          </a:p>
          <a:p>
            <a:pPr lvl="1"/>
            <a:r>
              <a:rPr lang="en-US" dirty="0" smtClean="0"/>
              <a:t>convert analog signals to digital values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5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ECG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rate (bpm)</a:t>
            </a:r>
          </a:p>
          <a:p>
            <a:pPr lvl="1"/>
            <a:r>
              <a:rPr lang="en-US" dirty="0" smtClean="0"/>
              <a:t>60 bpm (1 beat per s)</a:t>
            </a:r>
          </a:p>
          <a:p>
            <a:pPr lvl="1"/>
            <a:r>
              <a:rPr lang="en-US" dirty="0" smtClean="0"/>
              <a:t>180 bpm (3 beats per s)</a:t>
            </a:r>
          </a:p>
          <a:p>
            <a:r>
              <a:rPr lang="en-US" dirty="0" smtClean="0"/>
              <a:t>RR-interval </a:t>
            </a:r>
          </a:p>
          <a:p>
            <a:pPr lvl="1"/>
            <a:r>
              <a:rPr lang="en-US" dirty="0" smtClean="0"/>
              <a:t>Heart beat (bps) = 1/</a:t>
            </a:r>
            <a:r>
              <a:rPr lang="en-US" dirty="0" err="1" smtClean="0"/>
              <a:t>RRint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19200"/>
            <a:ext cx="6501928" cy="47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7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6716" y="1935564"/>
                <a:ext cx="7245604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𝑛𝑖𝑛𝑡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−1)∙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16" y="1935564"/>
                <a:ext cx="7245604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36220" y="1627298"/>
            <a:ext cx="6604000" cy="4135843"/>
            <a:chOff x="236220" y="1627298"/>
            <a:chExt cx="6604000" cy="4135843"/>
          </a:xfrm>
        </p:grpSpPr>
        <p:sp>
          <p:nvSpPr>
            <p:cNvPr id="7" name="Rectangle 6"/>
            <p:cNvSpPr/>
            <p:nvPr/>
          </p:nvSpPr>
          <p:spPr>
            <a:xfrm>
              <a:off x="2438400" y="2514600"/>
              <a:ext cx="1727200" cy="2286000"/>
            </a:xfrm>
            <a:prstGeom prst="rect">
              <a:avLst/>
            </a:prstGeom>
            <a:solidFill>
              <a:srgbClr val="0080C7"/>
            </a:solidFill>
            <a:ln>
              <a:solidFill>
                <a:srgbClr val="008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143000" y="3581400"/>
              <a:ext cx="1295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65600" y="3581400"/>
              <a:ext cx="101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73480" y="3183049"/>
              <a:ext cx="702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01920" y="3396219"/>
              <a:ext cx="163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Sample Value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743200" y="1983949"/>
              <a:ext cx="7946" cy="5386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38400" y="16272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R+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" y="3526909"/>
              <a:ext cx="1562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Analog input</a:t>
              </a:r>
              <a:br>
                <a:rPr lang="en-US" dirty="0" smtClean="0"/>
              </a:br>
              <a:r>
                <a:rPr lang="en-US" dirty="0" smtClean="0"/>
                <a:t>(voltage)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3748" y="3657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416298" y="3478471"/>
              <a:ext cx="203200" cy="206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814663" y="1983949"/>
              <a:ext cx="7946" cy="5386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09863" y="16272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R-</a:t>
              </a:r>
              <a:endParaRPr lang="en-US" baseline="-250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280733" y="4770120"/>
              <a:ext cx="5398" cy="6400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03678" y="5393809"/>
              <a:ext cx="1611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Sample/Hold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40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Walk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Fs=10,000 Hz (sampling rate)</a:t>
            </a:r>
          </a:p>
          <a:p>
            <a:r>
              <a:rPr lang="en-US" dirty="0" err="1" smtClean="0"/>
              <a:t>Ts</a:t>
            </a:r>
            <a:r>
              <a:rPr lang="en-US" dirty="0" smtClean="0"/>
              <a:t>=</a:t>
            </a:r>
          </a:p>
          <a:p>
            <a:r>
              <a:rPr lang="en-US" dirty="0" err="1" smtClean="0"/>
              <a:t>Vmin</a:t>
            </a:r>
            <a:r>
              <a:rPr lang="en-US" dirty="0" smtClean="0"/>
              <a:t>=</a:t>
            </a:r>
          </a:p>
          <a:p>
            <a:r>
              <a:rPr lang="en-US" dirty="0" err="1" smtClean="0"/>
              <a:t>Vmax</a:t>
            </a:r>
            <a:r>
              <a:rPr lang="en-US" dirty="0" smtClean="0"/>
              <a:t>=</a:t>
            </a:r>
          </a:p>
          <a:p>
            <a:r>
              <a:rPr lang="en-US" dirty="0" smtClean="0"/>
              <a:t>Find samples for one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371600"/>
            <a:ext cx="5791200" cy="2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Walk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40" y="1447800"/>
            <a:ext cx="6195060" cy="24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1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687</Words>
  <Application>Microsoft Office PowerPoint</Application>
  <PresentationFormat>Widescreen</PresentationFormat>
  <Paragraphs>167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Symbol</vt:lpstr>
      <vt:lpstr>Cambria Math</vt:lpstr>
      <vt:lpstr>Office Theme</vt:lpstr>
      <vt:lpstr>CPE 323  Intro to Embedded Computer Systems Analog-to-Digital Conversion</vt:lpstr>
      <vt:lpstr>Admin</vt:lpstr>
      <vt:lpstr>MSP430FG4618 Block Diagram</vt:lpstr>
      <vt:lpstr>MSP430F5529 Block Diagram</vt:lpstr>
      <vt:lpstr>Interfacing Physical World:  From Analog Signals to Digital Values </vt:lpstr>
      <vt:lpstr>Example: ECG signal</vt:lpstr>
      <vt:lpstr>System View</vt:lpstr>
      <vt:lpstr>An Example: Walk Through</vt:lpstr>
      <vt:lpstr>An Example: Walk Through</vt:lpstr>
      <vt:lpstr>Analog-to-digital Conversion Flow</vt:lpstr>
      <vt:lpstr>Analog-to-digital Conversion Flow</vt:lpstr>
      <vt:lpstr>ADC Modules</vt:lpstr>
      <vt:lpstr>Input Analog MUX</vt:lpstr>
      <vt:lpstr>Sample&amp;Hold</vt:lpstr>
      <vt:lpstr>AD Transfer Function</vt:lpstr>
      <vt:lpstr>ADC Core</vt:lpstr>
      <vt:lpstr>Definitions</vt:lpstr>
      <vt:lpstr>Successive Approximation Register (SAR) ADC Core</vt:lpstr>
      <vt:lpstr>Parallel ADC Core</vt:lpstr>
      <vt:lpstr>MSP430 ADC12</vt:lpstr>
      <vt:lpstr>PowerPoint Presentation</vt:lpstr>
      <vt:lpstr>Measuring Temperature  (on-chip temperature sensor on MSP430F5529)</vt:lpstr>
      <vt:lpstr>Demo</vt:lpstr>
      <vt:lpstr>Demo (cont’d)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67</cp:revision>
  <dcterms:created xsi:type="dcterms:W3CDTF">2006-08-16T00:00:00Z</dcterms:created>
  <dcterms:modified xsi:type="dcterms:W3CDTF">2022-10-24T03:44:39Z</dcterms:modified>
</cp:coreProperties>
</file>