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2"/>
  </p:notesMasterIdLst>
  <p:sldIdLst>
    <p:sldId id="268" r:id="rId2"/>
    <p:sldId id="269" r:id="rId3"/>
    <p:sldId id="266" r:id="rId4"/>
    <p:sldId id="285" r:id="rId5"/>
    <p:sldId id="270" r:id="rId6"/>
    <p:sldId id="286" r:id="rId7"/>
    <p:sldId id="289" r:id="rId8"/>
    <p:sldId id="288" r:id="rId9"/>
    <p:sldId id="287" r:id="rId10"/>
    <p:sldId id="271" r:id="rId11"/>
    <p:sldId id="272" r:id="rId12"/>
    <p:sldId id="273" r:id="rId13"/>
    <p:sldId id="275" r:id="rId14"/>
    <p:sldId id="274" r:id="rId15"/>
    <p:sldId id="276" r:id="rId16"/>
    <p:sldId id="277" r:id="rId17"/>
    <p:sldId id="278" r:id="rId18"/>
    <p:sldId id="279" r:id="rId19"/>
    <p:sldId id="280" r:id="rId20"/>
    <p:sldId id="281" r:id="rId21"/>
  </p:sldIdLst>
  <p:sldSz cx="12192000" cy="6858000"/>
  <p:notesSz cx="6858000" cy="9144000"/>
  <p:embeddedFontLst>
    <p:embeddedFont>
      <p:font typeface="Calibri" panose="020F0502020204030204" pitchFamily="34" charset="0"/>
      <p:regular r:id="rId23"/>
      <p:bold r:id="rId24"/>
      <p:italic r:id="rId25"/>
      <p:boldItalic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4347ECB-2C3F-4127-954D-9A534D37795E}">
          <p14:sldIdLst>
            <p14:sldId id="268"/>
            <p14:sldId id="269"/>
            <p14:sldId id="266"/>
            <p14:sldId id="285"/>
            <p14:sldId id="270"/>
            <p14:sldId id="286"/>
            <p14:sldId id="289"/>
            <p14:sldId id="288"/>
            <p14:sldId id="287"/>
            <p14:sldId id="271"/>
            <p14:sldId id="272"/>
            <p14:sldId id="273"/>
            <p14:sldId id="275"/>
            <p14:sldId id="274"/>
            <p14:sldId id="276"/>
            <p14:sldId id="277"/>
            <p14:sldId id="278"/>
            <p14:sldId id="279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3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9-01-09T19:31:27.84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2893 15575 0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C98FE-B9D4-4681-89C1-A4546AB9DC59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32C84-F5DF-4197-9350-5508BA52F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91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B0B5-BBF2-4795-B3C5-C075D8107B5A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032" y="0"/>
            <a:ext cx="1533968" cy="6552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CF23F-A687-47D1-A5BD-2883E7F29567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4133-C026-497A-997A-19787D8A5D98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295400"/>
            <a:ext cx="10972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825" y="-9578"/>
            <a:ext cx="1227175" cy="524190"/>
          </a:xfrm>
          <a:prstGeom prst="rect">
            <a:avLst/>
          </a:prstGeom>
        </p:spPr>
      </p:pic>
      <p:pic>
        <p:nvPicPr>
          <p:cNvPr id="8" name="Picture 2" descr="C:\Users\mm0012\Pictures\UAHlogo2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6" r="4007" b="12713"/>
          <a:stretch/>
        </p:blipFill>
        <p:spPr bwMode="auto">
          <a:xfrm>
            <a:off x="-9131" y="1"/>
            <a:ext cx="1156705" cy="45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6EF3-6EE4-4CC6-8E3F-120615CBBF11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3DA3-342A-4161-A95F-938A3834BD9A}" type="datetime1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CDB98-988A-4D28-BA42-485A767D16CE}" type="datetime1">
              <a:rPr lang="en-US" smtClean="0"/>
              <a:t>5/7/2022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5DCD6-715D-4FF5-9C2D-DA6AE2DFE59D}" type="datetime1">
              <a:rPr lang="en-US" smtClean="0"/>
              <a:t>5/7/2022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EA21-8E72-4B23-9C5B-46A63DD800D1}" type="datetime1">
              <a:rPr lang="en-US" smtClean="0"/>
              <a:t>5/7/2022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2095-57BD-450B-8A83-1E3D8AB3CD52}" type="datetime1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BE0A0-00D7-454D-BFA7-02B766CEE5C5}" type="datetime1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8E387-9B67-4C33-9EFB-33557CF87500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7557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CPE 323 </a:t>
            </a:r>
            <a:br>
              <a:rPr lang="en-US" dirty="0" smtClean="0"/>
            </a:br>
            <a:r>
              <a:rPr lang="en-US" dirty="0" smtClean="0"/>
              <a:t>Intro to Embedded Computer Systems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MSP430 Instruction Set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Aleksandar Milenkovic</a:t>
            </a:r>
          </a:p>
          <a:p>
            <a:r>
              <a:rPr lang="en-US" dirty="0" err="1" smtClean="0"/>
              <a:t>milenka@uah.edu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E432-1988-4F29-879A-5A122641F4F5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/>
              <p14:cNvContentPartPr/>
              <p14:nvPr/>
            </p14:nvContentPartPr>
            <p14:xfrm>
              <a:off x="1041480" y="5607000"/>
              <a:ext cx="360" cy="36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32120" y="559764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84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Instructions operating on bytes: suffix .b</a:t>
            </a:r>
          </a:p>
          <a:p>
            <a:r>
              <a:rPr lang="en-US" dirty="0" smtClean="0"/>
              <a:t>Instructions operating on words: suffix .w</a:t>
            </a:r>
          </a:p>
          <a:p>
            <a:r>
              <a:rPr lang="en-US" dirty="0" smtClean="0"/>
              <a:t>Examples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014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Double-operand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Single-operand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Jumps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1029428"/>
            <a:ext cx="5862105" cy="23221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199" y="3466857"/>
            <a:ext cx="5862105" cy="15888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4547" y="5403967"/>
            <a:ext cx="5593523" cy="57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44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95628"/>
              </p:ext>
            </p:extLst>
          </p:nvPr>
        </p:nvGraphicFramePr>
        <p:xfrm>
          <a:off x="685801" y="1371600"/>
          <a:ext cx="9474198" cy="437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1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7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Source Operand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Destination Operand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Indexed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Symbolic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Absolute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 Indirect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Autoincrement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(Register</a:t>
                      </a:r>
                      <a:r>
                        <a:rPr lang="en-US" baseline="0" dirty="0" smtClean="0"/>
                        <a:t> indirect with </a:t>
                      </a:r>
                      <a:r>
                        <a:rPr lang="en-US" baseline="0" dirty="0" err="1" smtClean="0"/>
                        <a:t>autoincrement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Immediate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9665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Specifiers (As, Ad)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7230787"/>
              </p:ext>
            </p:extLst>
          </p:nvPr>
        </p:nvGraphicFramePr>
        <p:xfrm>
          <a:off x="611144" y="1371600"/>
          <a:ext cx="11047456" cy="411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1014">
                  <a:extLst>
                    <a:ext uri="{9D8B030D-6E8A-4147-A177-3AD203B41FA5}">
                      <a16:colId xmlns:a16="http://schemas.microsoft.com/office/drawing/2014/main" val="1332121353"/>
                    </a:ext>
                  </a:extLst>
                </a:gridCol>
                <a:gridCol w="2065442">
                  <a:extLst>
                    <a:ext uri="{9D8B030D-6E8A-4147-A177-3AD203B41FA5}">
                      <a16:colId xmlns:a16="http://schemas.microsoft.com/office/drawing/2014/main" val="3306676155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319045536"/>
                    </a:ext>
                  </a:extLst>
                </a:gridCol>
                <a:gridCol w="6324600">
                  <a:extLst>
                    <a:ext uri="{9D8B030D-6E8A-4147-A177-3AD203B41FA5}">
                      <a16:colId xmlns:a16="http://schemas.microsoft.com/office/drawing/2014/main" val="267963291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As/Ad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Addressing Mode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Syntax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Description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249509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00/0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Register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Operand is in register Rn. Instruction specifies register index n.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252845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01/1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Indexed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X(Rn)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Operand is in memory at the address EA=Rn+X. Instruction specifies register index n and offset X (the next word of instruction)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396729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01/1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Symbolic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ADDR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Operand is in memory at the address ADDR=EA=PC+X. A special case of indexed mode.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374652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01/1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Absolute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&amp;ADDR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Operand is in memory at the address X, which is specified in the next instruction word. A special case of indexed mode (Rn=R2, As=01).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984024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10/-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Indirect register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@Rn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Operand is in memory at the address contained in register Rn. The instruction specifies Rn. Applies only to src operand.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6843886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11/-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Indirect autoincrement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@Rn+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Operand is in memory at the address contained in register Rn. After getting the operand, the register is incremented for the size of the operand (1 for byte, 2 for word)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996635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11/-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Immediate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#N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The operand is a constant encoded in the next instruction word. To distinguish from </a:t>
                      </a:r>
                      <a:r>
                        <a:rPr lang="en-US" sz="1600" dirty="0" err="1">
                          <a:effectLst/>
                        </a:rPr>
                        <a:t>autoincrement</a:t>
                      </a:r>
                      <a:r>
                        <a:rPr lang="en-US" sz="1600" dirty="0">
                          <a:effectLst/>
                        </a:rPr>
                        <a:t>, the S-</a:t>
                      </a:r>
                      <a:r>
                        <a:rPr lang="en-US" sz="1600" dirty="0" err="1">
                          <a:effectLst/>
                        </a:rPr>
                        <a:t>reg</a:t>
                      </a:r>
                      <a:r>
                        <a:rPr lang="en-US" sz="1600" dirty="0">
                          <a:effectLst/>
                        </a:rPr>
                        <a:t> is set to PC.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2033849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573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mov.b</a:t>
            </a:r>
            <a:r>
              <a:rPr lang="en-US" dirty="0" smtClean="0"/>
              <a:t> </a:t>
            </a:r>
            <a:r>
              <a:rPr lang="en-US" dirty="0" err="1" smtClean="0"/>
              <a:t>r5</a:t>
            </a:r>
            <a:r>
              <a:rPr lang="en-US" dirty="0" smtClean="0"/>
              <a:t>, </a:t>
            </a:r>
            <a:r>
              <a:rPr lang="en-US" dirty="0" err="1" smtClean="0"/>
              <a:t>r7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mov.w</a:t>
            </a:r>
            <a:r>
              <a:rPr lang="en-US" dirty="0" smtClean="0"/>
              <a:t> </a:t>
            </a:r>
            <a:r>
              <a:rPr lang="en-US" dirty="0" err="1" smtClean="0"/>
              <a:t>r5</a:t>
            </a:r>
            <a:r>
              <a:rPr lang="en-US" dirty="0" smtClean="0"/>
              <a:t>, </a:t>
            </a:r>
            <a:r>
              <a:rPr lang="en-US" dirty="0" err="1" smtClean="0"/>
              <a:t>r7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971800"/>
            <a:ext cx="1837050" cy="3634834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980942"/>
              </p:ext>
            </p:extLst>
          </p:nvPr>
        </p:nvGraphicFramePr>
        <p:xfrm>
          <a:off x="5029200" y="1143000"/>
          <a:ext cx="59944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600">
                  <a:extLst>
                    <a:ext uri="{9D8B030D-6E8A-4147-A177-3AD203B41FA5}">
                      <a16:colId xmlns:a16="http://schemas.microsoft.com/office/drawing/2014/main" val="2826977015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363172899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788297689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561424421"/>
                    </a:ext>
                  </a:extLst>
                </a:gridCol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opcode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S-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reg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Ad.B</a:t>
                      </a:r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/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W#.As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D-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reg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628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3995757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762281"/>
              </p:ext>
            </p:extLst>
          </p:nvPr>
        </p:nvGraphicFramePr>
        <p:xfrm>
          <a:off x="5029200" y="2362200"/>
          <a:ext cx="59944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600">
                  <a:extLst>
                    <a:ext uri="{9D8B030D-6E8A-4147-A177-3AD203B41FA5}">
                      <a16:colId xmlns:a16="http://schemas.microsoft.com/office/drawing/2014/main" val="2826977015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363172899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788297689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561424421"/>
                    </a:ext>
                  </a:extLst>
                </a:gridCol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opcode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S-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reg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Ad.B</a:t>
                      </a:r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/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W#.As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D-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reg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628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3995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6578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mov.w</a:t>
            </a:r>
            <a:r>
              <a:rPr lang="en-US" dirty="0" smtClean="0"/>
              <a:t> </a:t>
            </a:r>
            <a:r>
              <a:rPr lang="en-US" dirty="0" err="1" smtClean="0"/>
              <a:t>0x100</a:t>
            </a:r>
            <a:r>
              <a:rPr lang="en-US" dirty="0" smtClean="0"/>
              <a:t>(</a:t>
            </a:r>
            <a:r>
              <a:rPr lang="en-US" dirty="0" err="1" smtClean="0"/>
              <a:t>r4</a:t>
            </a:r>
            <a:r>
              <a:rPr lang="en-US" dirty="0" smtClean="0"/>
              <a:t>), </a:t>
            </a:r>
            <a:r>
              <a:rPr lang="en-US" dirty="0" err="1" smtClean="0"/>
              <a:t>0x200</a:t>
            </a:r>
            <a:r>
              <a:rPr lang="en-US" dirty="0" smtClean="0"/>
              <a:t>(</a:t>
            </a:r>
            <a:r>
              <a:rPr lang="en-US" dirty="0" err="1" smtClean="0"/>
              <a:t>r5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0" y="2514600"/>
            <a:ext cx="1591230" cy="39339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590800"/>
            <a:ext cx="1837050" cy="3634834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517210"/>
              </p:ext>
            </p:extLst>
          </p:nvPr>
        </p:nvGraphicFramePr>
        <p:xfrm>
          <a:off x="5867400" y="1143000"/>
          <a:ext cx="59944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600">
                  <a:extLst>
                    <a:ext uri="{9D8B030D-6E8A-4147-A177-3AD203B41FA5}">
                      <a16:colId xmlns:a16="http://schemas.microsoft.com/office/drawing/2014/main" val="2826977015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363172899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788297689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561424421"/>
                    </a:ext>
                  </a:extLst>
                </a:gridCol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opcode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S-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reg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Ad.B</a:t>
                      </a:r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/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W#.As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D-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reg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628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3995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788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mov.w</a:t>
            </a:r>
            <a:r>
              <a:rPr lang="en-US" dirty="0" smtClean="0"/>
              <a:t> A, 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1905000"/>
            <a:ext cx="1591230" cy="39339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057400"/>
            <a:ext cx="1837050" cy="3634834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755644"/>
              </p:ext>
            </p:extLst>
          </p:nvPr>
        </p:nvGraphicFramePr>
        <p:xfrm>
          <a:off x="3505200" y="1219200"/>
          <a:ext cx="59944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600">
                  <a:extLst>
                    <a:ext uri="{9D8B030D-6E8A-4147-A177-3AD203B41FA5}">
                      <a16:colId xmlns:a16="http://schemas.microsoft.com/office/drawing/2014/main" val="2826977015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363172899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788297689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561424421"/>
                    </a:ext>
                  </a:extLst>
                </a:gridCol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opcode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S-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reg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Ad.B</a:t>
                      </a:r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/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W#.As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D-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reg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628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3995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121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Absolute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mov.w</a:t>
            </a:r>
            <a:r>
              <a:rPr lang="en-US" dirty="0" smtClean="0"/>
              <a:t> &amp;A, &amp;B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1981200"/>
            <a:ext cx="1591230" cy="39339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057400"/>
            <a:ext cx="1837050" cy="3634834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743288"/>
              </p:ext>
            </p:extLst>
          </p:nvPr>
        </p:nvGraphicFramePr>
        <p:xfrm>
          <a:off x="3581400" y="1219200"/>
          <a:ext cx="59944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600">
                  <a:extLst>
                    <a:ext uri="{9D8B030D-6E8A-4147-A177-3AD203B41FA5}">
                      <a16:colId xmlns:a16="http://schemas.microsoft.com/office/drawing/2014/main" val="2826977015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363172899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788297689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561424421"/>
                    </a:ext>
                  </a:extLst>
                </a:gridCol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opcode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S-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reg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Ad.B</a:t>
                      </a:r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/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W#.As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D-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reg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628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3995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35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Indirect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mov.w</a:t>
            </a:r>
            <a:r>
              <a:rPr lang="en-US" dirty="0" smtClean="0"/>
              <a:t> @</a:t>
            </a:r>
            <a:r>
              <a:rPr lang="en-US" dirty="0" err="1" smtClean="0"/>
              <a:t>r5</a:t>
            </a:r>
            <a:r>
              <a:rPr lang="en-US" dirty="0" smtClean="0"/>
              <a:t>, </a:t>
            </a:r>
            <a:r>
              <a:rPr lang="en-US" dirty="0" err="1" smtClean="0"/>
              <a:t>r7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4600" y="1752600"/>
            <a:ext cx="1591230" cy="39339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057400"/>
            <a:ext cx="1837050" cy="3634834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58392"/>
              </p:ext>
            </p:extLst>
          </p:nvPr>
        </p:nvGraphicFramePr>
        <p:xfrm>
          <a:off x="3810000" y="1143000"/>
          <a:ext cx="59944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600">
                  <a:extLst>
                    <a:ext uri="{9D8B030D-6E8A-4147-A177-3AD203B41FA5}">
                      <a16:colId xmlns:a16="http://schemas.microsoft.com/office/drawing/2014/main" val="2826977015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363172899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788297689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561424421"/>
                    </a:ext>
                  </a:extLst>
                </a:gridCol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opcode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S-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reg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Ad.B</a:t>
                      </a:r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/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W#.As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D-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reg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628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3995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80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Autoincrement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mov.w</a:t>
            </a:r>
            <a:r>
              <a:rPr lang="en-US" dirty="0" smtClean="0"/>
              <a:t> @</a:t>
            </a:r>
            <a:r>
              <a:rPr lang="en-US" dirty="0" err="1" smtClean="0"/>
              <a:t>r5</a:t>
            </a:r>
            <a:r>
              <a:rPr lang="en-US" dirty="0" smtClean="0"/>
              <a:t>+, </a:t>
            </a:r>
            <a:r>
              <a:rPr lang="en-US" dirty="0" err="1" smtClean="0"/>
              <a:t>r7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4600" y="1752600"/>
            <a:ext cx="1591230" cy="39339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057400"/>
            <a:ext cx="1837050" cy="3634834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814837"/>
              </p:ext>
            </p:extLst>
          </p:nvPr>
        </p:nvGraphicFramePr>
        <p:xfrm>
          <a:off x="3962400" y="1219200"/>
          <a:ext cx="59944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600">
                  <a:extLst>
                    <a:ext uri="{9D8B030D-6E8A-4147-A177-3AD203B41FA5}">
                      <a16:colId xmlns:a16="http://schemas.microsoft.com/office/drawing/2014/main" val="2826977015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363172899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788297689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561424421"/>
                    </a:ext>
                  </a:extLst>
                </a:gridCol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opcode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S-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reg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Ad.B</a:t>
                      </a:r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/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W#.As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D-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reg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628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3995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71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87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Immediate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mov.w</a:t>
            </a:r>
            <a:r>
              <a:rPr lang="en-US" dirty="0" smtClean="0"/>
              <a:t> #45, </a:t>
            </a:r>
            <a:r>
              <a:rPr lang="en-US" dirty="0" err="1" smtClean="0"/>
              <a:t>r7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057400"/>
            <a:ext cx="1837050" cy="3634834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187042"/>
              </p:ext>
            </p:extLst>
          </p:nvPr>
        </p:nvGraphicFramePr>
        <p:xfrm>
          <a:off x="4343400" y="1143000"/>
          <a:ext cx="59944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600">
                  <a:extLst>
                    <a:ext uri="{9D8B030D-6E8A-4147-A177-3AD203B41FA5}">
                      <a16:colId xmlns:a16="http://schemas.microsoft.com/office/drawing/2014/main" val="2826977015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363172899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788297689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561424421"/>
                    </a:ext>
                  </a:extLst>
                </a:gridCol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opcode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S-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reg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Ad.B</a:t>
                      </a:r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/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W#.As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D-</a:t>
                      </a:r>
                      <a:r>
                        <a:rPr lang="en-US" dirty="0" err="1" smtClean="0">
                          <a:solidFill>
                            <a:schemeClr val="accent1"/>
                          </a:solidFill>
                        </a:rPr>
                        <a:t>reg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628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3995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300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MSP430</a:t>
            </a:r>
            <a:r>
              <a:rPr lang="en-US" dirty="0" smtClean="0"/>
              <a:t> Instruction Set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Types of ISA (16, 16-bit </a:t>
            </a:r>
            <a:r>
              <a:rPr lang="en-US" dirty="0" err="1" smtClean="0"/>
              <a:t>GPRs</a:t>
            </a:r>
            <a:r>
              <a:rPr lang="en-US" dirty="0" smtClean="0"/>
              <a:t>, </a:t>
            </a:r>
            <a:r>
              <a:rPr lang="en-US" dirty="0" err="1" smtClean="0"/>
              <a:t>R0</a:t>
            </a:r>
            <a:r>
              <a:rPr lang="en-US" dirty="0" smtClean="0"/>
              <a:t>=PC, </a:t>
            </a:r>
            <a:r>
              <a:rPr lang="en-US" dirty="0" err="1" smtClean="0"/>
              <a:t>R1</a:t>
            </a:r>
            <a:r>
              <a:rPr lang="en-US" dirty="0" smtClean="0"/>
              <a:t>=SP, </a:t>
            </a:r>
            <a:r>
              <a:rPr lang="en-US" dirty="0" err="1" smtClean="0"/>
              <a:t>R2</a:t>
            </a:r>
            <a:r>
              <a:rPr lang="en-US" dirty="0" smtClean="0"/>
              <a:t>=SR, </a:t>
            </a:r>
            <a:r>
              <a:rPr lang="en-US" dirty="0" err="1" smtClean="0"/>
              <a:t>R3</a:t>
            </a:r>
            <a:r>
              <a:rPr lang="en-US" dirty="0" smtClean="0"/>
              <a:t>=CG)</a:t>
            </a:r>
          </a:p>
          <a:p>
            <a:r>
              <a:rPr lang="en-US" dirty="0" smtClean="0"/>
              <a:t>2. Memory View (byte addressable, 16-bit word aligned, little-endian)</a:t>
            </a:r>
          </a:p>
          <a:p>
            <a:r>
              <a:rPr lang="en-US" dirty="0" smtClean="0"/>
              <a:t>3. Data Types (8-bit, 16-bit numbers)</a:t>
            </a:r>
          </a:p>
          <a:p>
            <a:r>
              <a:rPr lang="en-US" dirty="0" smtClean="0"/>
              <a:t>4. Instruction Set</a:t>
            </a:r>
          </a:p>
          <a:p>
            <a:r>
              <a:rPr lang="en-US" dirty="0" smtClean="0"/>
              <a:t>5. Addressing Modes</a:t>
            </a:r>
          </a:p>
          <a:p>
            <a:r>
              <a:rPr lang="en-US" dirty="0" smtClean="0"/>
              <a:t>6. Instruction Encoding</a:t>
            </a:r>
          </a:p>
          <a:p>
            <a:r>
              <a:rPr lang="en-US" dirty="0" smtClean="0"/>
              <a:t>7. Exceptions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67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Stack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Accumulator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Register/memory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730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MSP430</a:t>
            </a:r>
            <a:r>
              <a:rPr lang="en-US" dirty="0" smtClean="0"/>
              <a:t>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1295400"/>
            <a:ext cx="7518400" cy="4525963"/>
          </a:xfrm>
        </p:spPr>
        <p:txBody>
          <a:bodyPr/>
          <a:lstStyle/>
          <a:p>
            <a:r>
              <a:rPr lang="en-US" dirty="0" smtClean="0"/>
              <a:t>R0</a:t>
            </a:r>
          </a:p>
          <a:p>
            <a:r>
              <a:rPr lang="en-US" dirty="0" smtClean="0"/>
              <a:t>R1</a:t>
            </a:r>
          </a:p>
          <a:p>
            <a:r>
              <a:rPr lang="en-US" dirty="0" smtClean="0"/>
              <a:t>R2</a:t>
            </a:r>
          </a:p>
          <a:p>
            <a:r>
              <a:rPr lang="en-US" dirty="0" smtClean="0"/>
              <a:t>R3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33400"/>
            <a:ext cx="3276600" cy="6136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771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 space 2^16 bytes</a:t>
            </a:r>
          </a:p>
          <a:p>
            <a:r>
              <a:rPr lang="en-US" dirty="0" smtClean="0"/>
              <a:t>Byte addressable, can read 16-bit words from memory </a:t>
            </a:r>
          </a:p>
          <a:p>
            <a:r>
              <a:rPr lang="en-US" dirty="0" smtClean="0"/>
              <a:t>Words are aligned in memory: start at even addresses</a:t>
            </a:r>
          </a:p>
          <a:p>
            <a:r>
              <a:rPr lang="en-US" dirty="0" smtClean="0"/>
              <a:t>Little-endian placement policy</a:t>
            </a:r>
          </a:p>
          <a:p>
            <a:r>
              <a:rPr lang="en-US" dirty="0" smtClean="0"/>
              <a:t>Flash (ROM): Contains code and constants (read-only)</a:t>
            </a:r>
            <a:endParaRPr lang="en-US" dirty="0"/>
          </a:p>
          <a:p>
            <a:r>
              <a:rPr lang="en-US" dirty="0" smtClean="0"/>
              <a:t>RAM: Random Access Memory (stack, heap)</a:t>
            </a:r>
          </a:p>
          <a:p>
            <a:r>
              <a:rPr lang="en-US" dirty="0" smtClean="0"/>
              <a:t>I/O address space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99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16 KB – flash memory at the top of address space</a:t>
            </a:r>
          </a:p>
          <a:p>
            <a:pPr lvl="1"/>
            <a:r>
              <a:rPr lang="en-US" dirty="0" smtClean="0"/>
              <a:t>4 KB SRAM @ </a:t>
            </a:r>
            <a:r>
              <a:rPr lang="en-US" dirty="0" err="1" smtClean="0"/>
              <a:t>0x3100</a:t>
            </a:r>
            <a:endParaRPr lang="en-US" dirty="0" smtClean="0"/>
          </a:p>
          <a:p>
            <a:pPr lvl="1"/>
            <a:r>
              <a:rPr lang="en-US" dirty="0" smtClean="0"/>
              <a:t>256 bytes for 8-bit I/O peripherals @ </a:t>
            </a:r>
            <a:r>
              <a:rPr lang="en-US" dirty="0" err="1" smtClean="0"/>
              <a:t>0x0000</a:t>
            </a:r>
            <a:endParaRPr lang="en-US" dirty="0" smtClean="0"/>
          </a:p>
          <a:p>
            <a:pPr lvl="1"/>
            <a:r>
              <a:rPr lang="en-US" dirty="0" smtClean="0"/>
              <a:t>256 bytes for 16-bit I/O peripherals 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64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915400" y="990600"/>
            <a:ext cx="2438400" cy="1371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Flash </a:t>
            </a:r>
            <a:br>
              <a:rPr lang="en-US" dirty="0" smtClean="0"/>
            </a:br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915400" y="2362200"/>
            <a:ext cx="2438400" cy="14478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--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915400" y="3810000"/>
            <a:ext cx="2438400" cy="6858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RAM</a:t>
            </a:r>
            <a:br>
              <a:rPr lang="en-US" dirty="0" smtClean="0"/>
            </a:br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915400" y="5105400"/>
            <a:ext cx="2438400" cy="609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16-bit I/</a:t>
            </a:r>
            <a:r>
              <a:rPr lang="en-US" dirty="0" err="1" smtClean="0"/>
              <a:t>Os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15400" y="5715000"/>
            <a:ext cx="2438400" cy="609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8-bit I/</a:t>
            </a:r>
            <a:r>
              <a:rPr lang="en-US" dirty="0" err="1" smtClean="0"/>
              <a:t>Os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915400" y="4495800"/>
            <a:ext cx="2438400" cy="609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--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261489"/>
              </p:ext>
            </p:extLst>
          </p:nvPr>
        </p:nvGraphicFramePr>
        <p:xfrm>
          <a:off x="8915400" y="685800"/>
          <a:ext cx="2463808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88">
                  <a:extLst>
                    <a:ext uri="{9D8B030D-6E8A-4147-A177-3AD203B41FA5}">
                      <a16:colId xmlns:a16="http://schemas.microsoft.com/office/drawing/2014/main" val="1962380877"/>
                    </a:ext>
                  </a:extLst>
                </a:gridCol>
                <a:gridCol w="153988">
                  <a:extLst>
                    <a:ext uri="{9D8B030D-6E8A-4147-A177-3AD203B41FA5}">
                      <a16:colId xmlns:a16="http://schemas.microsoft.com/office/drawing/2014/main" val="3416075829"/>
                    </a:ext>
                  </a:extLst>
                </a:gridCol>
                <a:gridCol w="153988">
                  <a:extLst>
                    <a:ext uri="{9D8B030D-6E8A-4147-A177-3AD203B41FA5}">
                      <a16:colId xmlns:a16="http://schemas.microsoft.com/office/drawing/2014/main" val="2417646498"/>
                    </a:ext>
                  </a:extLst>
                </a:gridCol>
                <a:gridCol w="153988">
                  <a:extLst>
                    <a:ext uri="{9D8B030D-6E8A-4147-A177-3AD203B41FA5}">
                      <a16:colId xmlns:a16="http://schemas.microsoft.com/office/drawing/2014/main" val="1301898734"/>
                    </a:ext>
                  </a:extLst>
                </a:gridCol>
                <a:gridCol w="153988">
                  <a:extLst>
                    <a:ext uri="{9D8B030D-6E8A-4147-A177-3AD203B41FA5}">
                      <a16:colId xmlns:a16="http://schemas.microsoft.com/office/drawing/2014/main" val="3907727567"/>
                    </a:ext>
                  </a:extLst>
                </a:gridCol>
                <a:gridCol w="153988">
                  <a:extLst>
                    <a:ext uri="{9D8B030D-6E8A-4147-A177-3AD203B41FA5}">
                      <a16:colId xmlns:a16="http://schemas.microsoft.com/office/drawing/2014/main" val="653535383"/>
                    </a:ext>
                  </a:extLst>
                </a:gridCol>
                <a:gridCol w="153988">
                  <a:extLst>
                    <a:ext uri="{9D8B030D-6E8A-4147-A177-3AD203B41FA5}">
                      <a16:colId xmlns:a16="http://schemas.microsoft.com/office/drawing/2014/main" val="1818820210"/>
                    </a:ext>
                  </a:extLst>
                </a:gridCol>
                <a:gridCol w="153988">
                  <a:extLst>
                    <a:ext uri="{9D8B030D-6E8A-4147-A177-3AD203B41FA5}">
                      <a16:colId xmlns:a16="http://schemas.microsoft.com/office/drawing/2014/main" val="3979305480"/>
                    </a:ext>
                  </a:extLst>
                </a:gridCol>
                <a:gridCol w="153988">
                  <a:extLst>
                    <a:ext uri="{9D8B030D-6E8A-4147-A177-3AD203B41FA5}">
                      <a16:colId xmlns:a16="http://schemas.microsoft.com/office/drawing/2014/main" val="3947700401"/>
                    </a:ext>
                  </a:extLst>
                </a:gridCol>
                <a:gridCol w="153988">
                  <a:extLst>
                    <a:ext uri="{9D8B030D-6E8A-4147-A177-3AD203B41FA5}">
                      <a16:colId xmlns:a16="http://schemas.microsoft.com/office/drawing/2014/main" val="2150346616"/>
                    </a:ext>
                  </a:extLst>
                </a:gridCol>
                <a:gridCol w="153988">
                  <a:extLst>
                    <a:ext uri="{9D8B030D-6E8A-4147-A177-3AD203B41FA5}">
                      <a16:colId xmlns:a16="http://schemas.microsoft.com/office/drawing/2014/main" val="4154164862"/>
                    </a:ext>
                  </a:extLst>
                </a:gridCol>
                <a:gridCol w="153988">
                  <a:extLst>
                    <a:ext uri="{9D8B030D-6E8A-4147-A177-3AD203B41FA5}">
                      <a16:colId xmlns:a16="http://schemas.microsoft.com/office/drawing/2014/main" val="3202602117"/>
                    </a:ext>
                  </a:extLst>
                </a:gridCol>
                <a:gridCol w="153988">
                  <a:extLst>
                    <a:ext uri="{9D8B030D-6E8A-4147-A177-3AD203B41FA5}">
                      <a16:colId xmlns:a16="http://schemas.microsoft.com/office/drawing/2014/main" val="3730539772"/>
                    </a:ext>
                  </a:extLst>
                </a:gridCol>
                <a:gridCol w="153988">
                  <a:extLst>
                    <a:ext uri="{9D8B030D-6E8A-4147-A177-3AD203B41FA5}">
                      <a16:colId xmlns:a16="http://schemas.microsoft.com/office/drawing/2014/main" val="2860416626"/>
                    </a:ext>
                  </a:extLst>
                </a:gridCol>
                <a:gridCol w="153988">
                  <a:extLst>
                    <a:ext uri="{9D8B030D-6E8A-4147-A177-3AD203B41FA5}">
                      <a16:colId xmlns:a16="http://schemas.microsoft.com/office/drawing/2014/main" val="997721873"/>
                    </a:ext>
                  </a:extLst>
                </a:gridCol>
                <a:gridCol w="153988">
                  <a:extLst>
                    <a:ext uri="{9D8B030D-6E8A-4147-A177-3AD203B41FA5}">
                      <a16:colId xmlns:a16="http://schemas.microsoft.com/office/drawing/2014/main" val="120456674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282343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077200" y="6096000"/>
            <a:ext cx="8382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err="1" smtClean="0"/>
              <a:t>0x0000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077200" y="5715000"/>
            <a:ext cx="8382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err="1" smtClean="0"/>
              <a:t>0x00FE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077200" y="5410200"/>
            <a:ext cx="8382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err="1" smtClean="0"/>
              <a:t>0x0100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077200" y="5133201"/>
            <a:ext cx="8382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err="1" smtClean="0"/>
              <a:t>0x01FE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077200" y="4876800"/>
            <a:ext cx="8382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err="1" smtClean="0"/>
              <a:t>0x0200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077200" y="4495800"/>
            <a:ext cx="8382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err="1" smtClean="0"/>
              <a:t>0x30FE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077200" y="4191000"/>
            <a:ext cx="8382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err="1" smtClean="0"/>
              <a:t>0x3100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077200" y="3761601"/>
            <a:ext cx="8382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err="1" smtClean="0"/>
              <a:t>0x40FE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8077200" y="2057400"/>
            <a:ext cx="8382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err="1" smtClean="0"/>
              <a:t>0xC000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077200" y="1018401"/>
            <a:ext cx="8382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err="1" smtClean="0"/>
              <a:t>0xFFFE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077200" y="3489960"/>
            <a:ext cx="8382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err="1" smtClean="0"/>
              <a:t>0x4100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077200" y="2362200"/>
            <a:ext cx="8382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err="1" smtClean="0"/>
              <a:t>0xBFFE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109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MSP430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LIFO – Last In First Out</a:t>
            </a:r>
          </a:p>
          <a:p>
            <a:r>
              <a:rPr lang="en-US" dirty="0" smtClean="0"/>
              <a:t>SP points to last full location</a:t>
            </a:r>
          </a:p>
          <a:p>
            <a:r>
              <a:rPr lang="en-US" dirty="0" smtClean="0"/>
              <a:t>Grows toward lower addresses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718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2053</TotalTime>
  <Words>690</Words>
  <Application>Microsoft Office PowerPoint</Application>
  <PresentationFormat>Widescreen</PresentationFormat>
  <Paragraphs>230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Arial</vt:lpstr>
      <vt:lpstr>Times New Roman</vt:lpstr>
      <vt:lpstr>Office Theme</vt:lpstr>
      <vt:lpstr>CPE 323  Intro to Embedded Computer Systems MSP430 Instruction Set Architecture</vt:lpstr>
      <vt:lpstr>Admin</vt:lpstr>
      <vt:lpstr>MSP430 Instruction Set Architecture</vt:lpstr>
      <vt:lpstr>Types of ISA</vt:lpstr>
      <vt:lpstr>MSP430 Registers</vt:lpstr>
      <vt:lpstr>Address Space</vt:lpstr>
      <vt:lpstr>Memory</vt:lpstr>
      <vt:lpstr>Memory</vt:lpstr>
      <vt:lpstr>MSP430 Stack</vt:lpstr>
      <vt:lpstr>Data Types</vt:lpstr>
      <vt:lpstr>Instruction Formats</vt:lpstr>
      <vt:lpstr>Addressing Modes</vt:lpstr>
      <vt:lpstr>Address Specifiers (As, Ad)</vt:lpstr>
      <vt:lpstr>Register</vt:lpstr>
      <vt:lpstr>Indexed</vt:lpstr>
      <vt:lpstr>Symbolic</vt:lpstr>
      <vt:lpstr>Absolute</vt:lpstr>
      <vt:lpstr>Register Indirect</vt:lpstr>
      <vt:lpstr>Autoincrement</vt:lpstr>
      <vt:lpstr>Immediate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CPE 323  Intro to Embedded Computer Systems</dc:title>
  <dc:creator>Aleksandar Milenkovic</dc:creator>
  <cp:lastModifiedBy>Aleksandar Milenkovic</cp:lastModifiedBy>
  <cp:revision>26</cp:revision>
  <dcterms:created xsi:type="dcterms:W3CDTF">2006-08-16T00:00:00Z</dcterms:created>
  <dcterms:modified xsi:type="dcterms:W3CDTF">2022-05-09T03:27:07Z</dcterms:modified>
</cp:coreProperties>
</file>