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68" r:id="rId2"/>
    <p:sldId id="269" r:id="rId3"/>
    <p:sldId id="266" r:id="rId4"/>
    <p:sldId id="274" r:id="rId5"/>
    <p:sldId id="282" r:id="rId6"/>
    <p:sldId id="270" r:id="rId7"/>
    <p:sldId id="271" r:id="rId8"/>
    <p:sldId id="272" r:id="rId9"/>
    <p:sldId id="273" r:id="rId10"/>
    <p:sldId id="275" r:id="rId11"/>
    <p:sldId id="276" r:id="rId12"/>
    <p:sldId id="280" r:id="rId13"/>
    <p:sldId id="281" r:id="rId14"/>
    <p:sldId id="277" r:id="rId15"/>
    <p:sldId id="278" r:id="rId16"/>
    <p:sldId id="279" r:id="rId17"/>
    <p:sldId id="284" r:id="rId18"/>
    <p:sldId id="28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347ECB-2C3F-4127-954D-9A534D37795E}">
          <p14:sldIdLst>
            <p14:sldId id="268"/>
            <p14:sldId id="269"/>
            <p14:sldId id="266"/>
            <p14:sldId id="274"/>
            <p14:sldId id="282"/>
            <p14:sldId id="270"/>
            <p14:sldId id="271"/>
            <p14:sldId id="272"/>
            <p14:sldId id="273"/>
            <p14:sldId id="275"/>
            <p14:sldId id="276"/>
            <p14:sldId id="280"/>
            <p14:sldId id="281"/>
            <p14:sldId id="277"/>
            <p14:sldId id="278"/>
            <p14:sldId id="279"/>
            <p14:sldId id="284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9" y="3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9-01-09T19:31:27.8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2893 15575 0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C98FE-B9D4-4681-89C1-A4546AB9DC59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32C84-F5DF-4197-9350-5508BA52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9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B0B5-BBF2-4795-B3C5-C075D8107B5A}" type="datetime1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032" y="0"/>
            <a:ext cx="1533968" cy="6552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F23F-A687-47D1-A5BD-2883E7F29567}" type="datetime1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4133-C026-497A-997A-19787D8A5D98}" type="datetime1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400"/>
            <a:ext cx="1097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825" y="-9578"/>
            <a:ext cx="1227175" cy="524190"/>
          </a:xfrm>
          <a:prstGeom prst="rect">
            <a:avLst/>
          </a:prstGeom>
        </p:spPr>
      </p:pic>
      <p:pic>
        <p:nvPicPr>
          <p:cNvPr id="8" name="Picture 2" descr="C:\Users\mm0012\Pictures\UAHlogo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r="4007" b="12713"/>
          <a:stretch/>
        </p:blipFill>
        <p:spPr bwMode="auto">
          <a:xfrm>
            <a:off x="-9131" y="1"/>
            <a:ext cx="1156705" cy="4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6EF3-6EE4-4CC6-8E3F-120615CBBF11}" type="datetime1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6783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3DA3-342A-4161-A95F-938A3834BD9A}" type="datetime1">
              <a:rPr lang="en-US" smtClean="0"/>
              <a:t>12/31/2022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DB98-988A-4D28-BA42-485A767D16CE}" type="datetime1">
              <a:rPr lang="en-US" smtClean="0"/>
              <a:t>12/31/2022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DCD6-715D-4FF5-9C2D-DA6AE2DFE59D}" type="datetime1">
              <a:rPr lang="en-US" smtClean="0"/>
              <a:t>12/31/2022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EA21-8E72-4B23-9C5B-46A63DD800D1}" type="datetime1">
              <a:rPr lang="en-US" smtClean="0"/>
              <a:t>12/31/2022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2095-57BD-450B-8A83-1E3D8AB3CD52}" type="datetime1">
              <a:rPr lang="en-US" smtClean="0"/>
              <a:t>12/31/2022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E0A0-00D7-454D-BFA7-02B766CEE5C5}" type="datetime1">
              <a:rPr lang="en-US" smtClean="0"/>
              <a:t>12/31/2022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8E387-9B67-4C33-9EFB-33557CF87500}" type="datetime1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7557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CPE 323 </a:t>
            </a:r>
            <a:br>
              <a:rPr lang="en-US" dirty="0" smtClean="0"/>
            </a:br>
            <a:r>
              <a:rPr lang="en-US" dirty="0" smtClean="0"/>
              <a:t>Intro to Embedded Computer Systems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Number Representation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Aleksandar Milenkovic</a:t>
            </a:r>
          </a:p>
          <a:p>
            <a:r>
              <a:rPr lang="en-US" dirty="0" err="1" smtClean="0"/>
              <a:t>milenka@uah.edu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E432-1988-4F29-879A-5A122641F4F5}" type="datetime1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041480" y="5607000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2120" y="55976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84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</a:t>
            </a:r>
          </a:p>
          <a:p>
            <a:r>
              <a:rPr lang="en-US" dirty="0" smtClean="0"/>
              <a:t>Subtraction</a:t>
            </a:r>
          </a:p>
          <a:p>
            <a:r>
              <a:rPr lang="en-US" dirty="0" smtClean="0"/>
              <a:t>Multiplication</a:t>
            </a:r>
          </a:p>
          <a:p>
            <a:r>
              <a:rPr lang="en-US" dirty="0" smtClean="0"/>
              <a:t>Flags</a:t>
            </a:r>
          </a:p>
          <a:p>
            <a:pPr lvl="1"/>
            <a:r>
              <a:rPr lang="en-US" dirty="0" smtClean="0"/>
              <a:t>Carry (C)</a:t>
            </a:r>
          </a:p>
          <a:p>
            <a:pPr lvl="1"/>
            <a:r>
              <a:rPr lang="en-US" dirty="0" smtClean="0"/>
              <a:t>Overflow (V)</a:t>
            </a:r>
          </a:p>
          <a:p>
            <a:pPr lvl="1"/>
            <a:r>
              <a:rPr lang="en-US" dirty="0" smtClean="0"/>
              <a:t>Negative (N)</a:t>
            </a:r>
          </a:p>
          <a:p>
            <a:pPr lvl="1"/>
            <a:r>
              <a:rPr lang="en-US" dirty="0" smtClean="0"/>
              <a:t>Zero (Z)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24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Operation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92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Coded Decimal Numbers (BCD)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49 = 4*10</a:t>
            </a:r>
            <a:r>
              <a:rPr lang="en-US" baseline="30000" dirty="0" smtClean="0"/>
              <a:t>1</a:t>
            </a:r>
            <a:r>
              <a:rPr lang="en-US" dirty="0" smtClean="0"/>
              <a:t> + 9*10</a:t>
            </a:r>
            <a:r>
              <a:rPr lang="en-US" baseline="30000" dirty="0" smtClean="0"/>
              <a:t>0</a:t>
            </a:r>
            <a:r>
              <a:rPr lang="en-US" dirty="0" smtClean="0"/>
              <a:t> =  0100_1001 </a:t>
            </a:r>
            <a:br>
              <a:rPr lang="en-US" dirty="0" smtClean="0"/>
            </a:br>
            <a:r>
              <a:rPr lang="en-US" dirty="0" smtClean="0"/>
              <a:t>(encode each digit using 4 bits)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Range: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39324"/>
              </p:ext>
            </p:extLst>
          </p:nvPr>
        </p:nvGraphicFramePr>
        <p:xfrm>
          <a:off x="990600" y="2667000"/>
          <a:ext cx="987552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5276722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22144221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12386543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9511918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41309447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91463645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90633505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18012330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716972085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Bit 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(</a:t>
                      </a:r>
                      <a:r>
                        <a:rPr lang="en-US" dirty="0" err="1" smtClean="0"/>
                        <a:t>MSB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(</a:t>
                      </a:r>
                      <a:r>
                        <a:rPr lang="en-US" dirty="0" err="1" smtClean="0"/>
                        <a:t>LSB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164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34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Weights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10*2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10*2</a:t>
                      </a:r>
                      <a:r>
                        <a:rPr lang="en-US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10*2</a:t>
                      </a:r>
                      <a:r>
                        <a:rPr lang="en-US" baseline="300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10*2</a:t>
                      </a:r>
                      <a:r>
                        <a:rPr lang="en-US" baseline="300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434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412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ASCII – </a:t>
            </a:r>
            <a:br>
              <a:rPr lang="en-US" dirty="0" smtClean="0"/>
            </a:br>
            <a:r>
              <a:rPr lang="en-US" dirty="0" smtClean="0"/>
              <a:t>American Standard Code </a:t>
            </a:r>
            <a:br>
              <a:rPr lang="en-US" dirty="0" smtClean="0"/>
            </a:br>
            <a:r>
              <a:rPr lang="en-US" dirty="0" smtClean="0"/>
              <a:t>for Information Interchange</a:t>
            </a:r>
          </a:p>
          <a:p>
            <a:r>
              <a:rPr lang="en-US" dirty="0" smtClean="0"/>
              <a:t>0-127 (7-bit code)</a:t>
            </a:r>
          </a:p>
          <a:p>
            <a:pPr lvl="1"/>
            <a:r>
              <a:rPr lang="en-US" dirty="0" smtClean="0"/>
              <a:t>Non-printable chars</a:t>
            </a:r>
          </a:p>
          <a:p>
            <a:pPr lvl="1"/>
            <a:r>
              <a:rPr lang="en-US" dirty="0" smtClean="0"/>
              <a:t>Special characters (!, &amp;, …)</a:t>
            </a:r>
          </a:p>
          <a:p>
            <a:pPr lvl="1"/>
            <a:r>
              <a:rPr lang="en-US" dirty="0" smtClean="0"/>
              <a:t>Digits</a:t>
            </a:r>
          </a:p>
          <a:p>
            <a:pPr lvl="1"/>
            <a:r>
              <a:rPr lang="en-US" dirty="0" smtClean="0"/>
              <a:t>Letters (upper, lower)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pPr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ASCII-Table-wid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430" y="1447800"/>
            <a:ext cx="6702340" cy="4762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2287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Fixed-point, unsigned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550732"/>
              </p:ext>
            </p:extLst>
          </p:nvPr>
        </p:nvGraphicFramePr>
        <p:xfrm>
          <a:off x="1447800" y="2054167"/>
          <a:ext cx="987552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5276722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22144221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12386543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9511918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41309447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91463645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90633505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18012330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716972085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Bit 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(</a:t>
                      </a:r>
                      <a:r>
                        <a:rPr lang="en-US" dirty="0" err="1" smtClean="0"/>
                        <a:t>MSB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(</a:t>
                      </a:r>
                      <a:r>
                        <a:rPr lang="en-US" dirty="0" err="1" smtClean="0"/>
                        <a:t>LSB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164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34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Weights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4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434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659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Floating-point (IEEE 754 standard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Single-precision, normalized: (-1)</a:t>
            </a:r>
            <a:r>
              <a:rPr lang="en-US" baseline="30000" dirty="0" smtClean="0"/>
              <a:t>S</a:t>
            </a:r>
            <a:r>
              <a:rPr lang="en-US" dirty="0" smtClean="0"/>
              <a:t>*</a:t>
            </a:r>
            <a:r>
              <a:rPr lang="en-US" dirty="0" err="1" smtClean="0"/>
              <a:t>2</a:t>
            </a:r>
            <a:r>
              <a:rPr lang="en-US" baseline="30000" dirty="0" err="1" smtClean="0"/>
              <a:t>E-127</a:t>
            </a:r>
            <a:r>
              <a:rPr lang="en-US" dirty="0" err="1" smtClean="0"/>
              <a:t>1.F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049795"/>
              </p:ext>
            </p:extLst>
          </p:nvPr>
        </p:nvGraphicFramePr>
        <p:xfrm>
          <a:off x="1879600" y="1942673"/>
          <a:ext cx="8229600" cy="158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36901167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0567278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84824724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6244032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196438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0532789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Type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Sign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Exponent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Exponent bias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Significand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39203813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Half (IEEE 754-2008)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228846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Single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725289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Double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93847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Quad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16383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406762108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015411"/>
              </p:ext>
            </p:extLst>
          </p:nvPr>
        </p:nvGraphicFramePr>
        <p:xfrm>
          <a:off x="152400" y="4495800"/>
          <a:ext cx="1195062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03">
                  <a:extLst>
                    <a:ext uri="{9D8B030D-6E8A-4147-A177-3AD203B41FA5}">
                      <a16:colId xmlns:a16="http://schemas.microsoft.com/office/drawing/2014/main" val="7743198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71568123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51924002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8022182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52751687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41398787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85299005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88581482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86090685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5766493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13550913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53242819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20085693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50818157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41351662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8104073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73730265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10527435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84899724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46632376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60148548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57028657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20992198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50015214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15404836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9137419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70776036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75065965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16595185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94622008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64045083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61486446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48111602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31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30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29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28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27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26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25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23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22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21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18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17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16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14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13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25391266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</a:t>
                      </a:r>
                      <a:endParaRPr lang="en-US" sz="14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E7</a:t>
                      </a:r>
                      <a:endParaRPr lang="en-US" sz="14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E6</a:t>
                      </a:r>
                      <a:endParaRPr lang="en-US" sz="14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E5</a:t>
                      </a:r>
                      <a:endParaRPr lang="en-US" sz="14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E4</a:t>
                      </a:r>
                      <a:endParaRPr lang="en-US" sz="14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E3</a:t>
                      </a:r>
                      <a:endParaRPr lang="en-US" sz="14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E2</a:t>
                      </a:r>
                      <a:endParaRPr lang="en-US" sz="14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E1</a:t>
                      </a:r>
                      <a:endParaRPr lang="en-US" sz="14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E0</a:t>
                      </a:r>
                      <a:endParaRPr lang="en-US" sz="14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F22</a:t>
                      </a:r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F21</a:t>
                      </a:r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F0</a:t>
                      </a:r>
                      <a:endParaRPr lang="en-US" sz="1200" dirty="0"/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407909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0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Floating-point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735527"/>
              </p:ext>
            </p:extLst>
          </p:nvPr>
        </p:nvGraphicFramePr>
        <p:xfrm>
          <a:off x="3093084" y="1066800"/>
          <a:ext cx="6431915" cy="4763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7264">
                  <a:extLst>
                    <a:ext uri="{9D8B030D-6E8A-4147-A177-3AD203B41FA5}">
                      <a16:colId xmlns:a16="http://schemas.microsoft.com/office/drawing/2014/main" val="443913021"/>
                    </a:ext>
                  </a:extLst>
                </a:gridCol>
                <a:gridCol w="1330304">
                  <a:extLst>
                    <a:ext uri="{9D8B030D-6E8A-4147-A177-3AD203B41FA5}">
                      <a16:colId xmlns:a16="http://schemas.microsoft.com/office/drawing/2014/main" val="2791145260"/>
                    </a:ext>
                  </a:extLst>
                </a:gridCol>
                <a:gridCol w="1330304">
                  <a:extLst>
                    <a:ext uri="{9D8B030D-6E8A-4147-A177-3AD203B41FA5}">
                      <a16:colId xmlns:a16="http://schemas.microsoft.com/office/drawing/2014/main" val="3689273994"/>
                    </a:ext>
                  </a:extLst>
                </a:gridCol>
                <a:gridCol w="3104043">
                  <a:extLst>
                    <a:ext uri="{9D8B030D-6E8A-4147-A177-3AD203B41FA5}">
                      <a16:colId xmlns:a16="http://schemas.microsoft.com/office/drawing/2014/main" val="878024419"/>
                    </a:ext>
                  </a:extLst>
                </a:gridCol>
              </a:tblGrid>
              <a:tr h="2080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Sign (s)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Exponent (e)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Fraction (f)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Value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0386398"/>
                  </a:ext>
                </a:extLst>
              </a:tr>
              <a:tr h="2832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00 ... 00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000....0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+0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7298602"/>
                  </a:ext>
                </a:extLst>
              </a:tr>
              <a:tr h="416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00 ... 00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00 ... 01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11 ... 11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Positive denormalized real 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0.f </a:t>
                      </a:r>
                      <a:r>
                        <a:rPr lang="en-US" sz="1400">
                          <a:effectLst/>
                          <a:sym typeface="Symbol" panose="05050102010706020507" pitchFamily="18" charset="2"/>
                        </a:rPr>
                        <a:t></a:t>
                      </a:r>
                      <a:r>
                        <a:rPr lang="en-US" sz="1400">
                          <a:effectLst/>
                        </a:rPr>
                        <a:t> 2</a:t>
                      </a:r>
                      <a:r>
                        <a:rPr lang="en-US" sz="1400" baseline="30000">
                          <a:effectLst/>
                        </a:rPr>
                        <a:t>(-b+1)</a:t>
                      </a:r>
                      <a:r>
                        <a:rPr lang="en-US" sz="1400">
                          <a:effectLst/>
                        </a:rPr>
                        <a:t> 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2073435"/>
                  </a:ext>
                </a:extLst>
              </a:tr>
              <a:tr h="416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00 ... 01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11 ... 10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xx ... xx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Positive normalized real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1.f </a:t>
                      </a:r>
                      <a:r>
                        <a:rPr lang="en-US" sz="1400">
                          <a:effectLst/>
                          <a:sym typeface="Symbol" panose="05050102010706020507" pitchFamily="18" charset="2"/>
                        </a:rPr>
                        <a:t></a:t>
                      </a:r>
                      <a:r>
                        <a:rPr lang="en-US" sz="1400">
                          <a:effectLst/>
                        </a:rPr>
                        <a:t> 2</a:t>
                      </a:r>
                      <a:r>
                        <a:rPr lang="en-US" sz="1400" baseline="30000">
                          <a:effectLst/>
                        </a:rPr>
                        <a:t>(e-b)</a:t>
                      </a:r>
                      <a:r>
                        <a:rPr lang="en-US" sz="1400">
                          <a:effectLst/>
                        </a:rPr>
                        <a:t> 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9183205"/>
                  </a:ext>
                </a:extLst>
              </a:tr>
              <a:tr h="2080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11 ... 11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00 ...  00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+Infinity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264290"/>
                  </a:ext>
                </a:extLst>
              </a:tr>
              <a:tr h="416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11 ... 11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00 ... 01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01 ... 11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SNaN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9312134"/>
                  </a:ext>
                </a:extLst>
              </a:tr>
              <a:tr h="416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11 ... 11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10 ... 00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11 ... 11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QNaN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3519922"/>
                  </a:ext>
                </a:extLst>
              </a:tr>
              <a:tr h="2080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00 ... 00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000....0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5523142"/>
                  </a:ext>
                </a:extLst>
              </a:tr>
              <a:tr h="416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00 ... 00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00 ... 01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11 ... 11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Negative denormalized real 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-0.f </a:t>
                      </a:r>
                      <a:r>
                        <a:rPr lang="en-US" sz="1400">
                          <a:effectLst/>
                          <a:sym typeface="Symbol" panose="05050102010706020507" pitchFamily="18" charset="2"/>
                        </a:rPr>
                        <a:t></a:t>
                      </a:r>
                      <a:r>
                        <a:rPr lang="en-US" sz="1400">
                          <a:effectLst/>
                        </a:rPr>
                        <a:t> 2</a:t>
                      </a:r>
                      <a:r>
                        <a:rPr lang="en-US" sz="1400" baseline="30000">
                          <a:effectLst/>
                        </a:rPr>
                        <a:t>(-b+1)</a:t>
                      </a:r>
                      <a:r>
                        <a:rPr lang="en-US" sz="1400">
                          <a:effectLst/>
                        </a:rPr>
                        <a:t> 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8891204"/>
                  </a:ext>
                </a:extLst>
              </a:tr>
              <a:tr h="416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00 ... 01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11 ... 10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xx ... xx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Negative normalized real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-1.f </a:t>
                      </a:r>
                      <a:r>
                        <a:rPr lang="en-US" sz="1400">
                          <a:effectLst/>
                          <a:sym typeface="Symbol" panose="05050102010706020507" pitchFamily="18" charset="2"/>
                        </a:rPr>
                        <a:t></a:t>
                      </a:r>
                      <a:r>
                        <a:rPr lang="en-US" sz="1400">
                          <a:effectLst/>
                        </a:rPr>
                        <a:t> 2</a:t>
                      </a:r>
                      <a:r>
                        <a:rPr lang="en-US" sz="1400" baseline="30000">
                          <a:effectLst/>
                        </a:rPr>
                        <a:t>(e-b)</a:t>
                      </a:r>
                      <a:r>
                        <a:rPr lang="en-US" sz="1400">
                          <a:effectLst/>
                        </a:rPr>
                        <a:t> 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394702"/>
                  </a:ext>
                </a:extLst>
              </a:tr>
              <a:tr h="2080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11 ... 11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00 ...  00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-Infinity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255360"/>
                  </a:ext>
                </a:extLst>
              </a:tr>
              <a:tr h="416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11 ... 11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00 ... 01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01 ... 11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SNaN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5107373"/>
                  </a:ext>
                </a:extLst>
              </a:tr>
              <a:tr h="4161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11 ... 11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10 ... 00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11 ... 11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QNaN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4234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249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single-precision floating-point representation of A=-21.25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89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Numeral systems</a:t>
            </a:r>
          </a:p>
          <a:p>
            <a:r>
              <a:rPr lang="en-US" dirty="0" smtClean="0"/>
              <a:t>Conversions</a:t>
            </a:r>
          </a:p>
          <a:p>
            <a:r>
              <a:rPr lang="en-US" dirty="0" smtClean="0"/>
              <a:t>Representing unsigned integers using binary number system</a:t>
            </a:r>
          </a:p>
          <a:p>
            <a:r>
              <a:rPr lang="en-US" dirty="0" smtClean="0"/>
              <a:t>Representing signed integers using 2’s complement</a:t>
            </a:r>
          </a:p>
          <a:p>
            <a:r>
              <a:rPr lang="en-US" dirty="0" smtClean="0"/>
              <a:t>Representing characters</a:t>
            </a:r>
          </a:p>
          <a:p>
            <a:r>
              <a:rPr lang="en-US" dirty="0" smtClean="0"/>
              <a:t>BCD – Binary Coded Decimal Numbers</a:t>
            </a:r>
          </a:p>
          <a:p>
            <a:r>
              <a:rPr lang="en-US" dirty="0" smtClean="0"/>
              <a:t>Representing fractions: Fixed point</a:t>
            </a:r>
          </a:p>
          <a:p>
            <a:r>
              <a:rPr lang="en-US" dirty="0" smtClean="0"/>
              <a:t>Representing fractions: IEEE 754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78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Decimal (base 10):  456</a:t>
            </a:r>
            <a:r>
              <a:rPr lang="en-US" baseline="-25000" dirty="0" smtClean="0"/>
              <a:t>10</a:t>
            </a:r>
            <a:r>
              <a:rPr lang="en-US" dirty="0" smtClean="0"/>
              <a:t> = </a:t>
            </a:r>
          </a:p>
          <a:p>
            <a:pPr lvl="1"/>
            <a:r>
              <a:rPr lang="en-US" dirty="0" smtClean="0"/>
              <a:t>Symbols: {0, 1, . . . 9}</a:t>
            </a:r>
            <a:endParaRPr lang="en-US" dirty="0"/>
          </a:p>
          <a:p>
            <a:r>
              <a:rPr lang="en-US" dirty="0" smtClean="0"/>
              <a:t>Binary (base 2): 0110</a:t>
            </a:r>
            <a:r>
              <a:rPr lang="en-US" baseline="-25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=</a:t>
            </a:r>
            <a:endParaRPr lang="en-US" baseline="-25000" dirty="0" smtClean="0"/>
          </a:p>
          <a:p>
            <a:pPr lvl="1"/>
            <a:r>
              <a:rPr lang="en-US" dirty="0"/>
              <a:t>Symbols: {0, </a:t>
            </a:r>
            <a:r>
              <a:rPr lang="en-US" dirty="0" smtClean="0"/>
              <a:t>1}</a:t>
            </a:r>
            <a:endParaRPr lang="en-US" baseline="-25000" dirty="0"/>
          </a:p>
          <a:p>
            <a:r>
              <a:rPr lang="en-US" dirty="0" smtClean="0"/>
              <a:t>Octal (base 8): 125</a:t>
            </a:r>
            <a:r>
              <a:rPr lang="en-US" baseline="-25000" dirty="0" smtClean="0"/>
              <a:t>8</a:t>
            </a:r>
            <a:r>
              <a:rPr lang="en-US" dirty="0" smtClean="0"/>
              <a:t> = </a:t>
            </a:r>
          </a:p>
          <a:p>
            <a:pPr lvl="1"/>
            <a:r>
              <a:rPr lang="en-US" dirty="0"/>
              <a:t>Symbols: {0, </a:t>
            </a:r>
            <a:r>
              <a:rPr lang="en-US" dirty="0" smtClean="0"/>
              <a:t>1, 2, . . ., 7}</a:t>
            </a:r>
            <a:endParaRPr lang="en-US" dirty="0"/>
          </a:p>
          <a:p>
            <a:r>
              <a:rPr lang="en-US" dirty="0" smtClean="0"/>
              <a:t>Hexadecimal (base 16): </a:t>
            </a:r>
            <a:r>
              <a:rPr lang="en-US" dirty="0" err="1" smtClean="0"/>
              <a:t>10A</a:t>
            </a:r>
            <a:r>
              <a:rPr lang="en-US" baseline="-25000" dirty="0" err="1" smtClean="0"/>
              <a:t>16</a:t>
            </a:r>
            <a:r>
              <a:rPr lang="en-US" dirty="0" smtClean="0"/>
              <a:t> =</a:t>
            </a:r>
          </a:p>
          <a:p>
            <a:pPr lvl="1"/>
            <a:r>
              <a:rPr lang="en-US" dirty="0" smtClean="0"/>
              <a:t>Symbols: {0, 1, 2, … 9, A, B, . . . F}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6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Decimal to Binary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= 27</a:t>
            </a:r>
            <a:r>
              <a:rPr lang="en-US" baseline="-25000" dirty="0" smtClean="0"/>
              <a:t>10</a:t>
            </a:r>
          </a:p>
          <a:p>
            <a:r>
              <a:rPr lang="en-US" dirty="0" smtClean="0"/>
              <a:t>Conversion steps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27/2 = 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23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Decimal to </a:t>
            </a:r>
            <a:r>
              <a:rPr lang="en-US" dirty="0" smtClean="0"/>
              <a:t>Octal </a:t>
            </a:r>
            <a:r>
              <a:rPr lang="en-US" dirty="0" smtClean="0"/>
              <a:t>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= 27</a:t>
            </a:r>
            <a:r>
              <a:rPr lang="en-US" baseline="-25000" dirty="0" smtClean="0"/>
              <a:t>10</a:t>
            </a:r>
          </a:p>
          <a:p>
            <a:r>
              <a:rPr lang="en-US" dirty="0" smtClean="0"/>
              <a:t>Conversion steps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27/8 = 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6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Representing Integers, Unsigned, Binary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400"/>
            <a:ext cx="10972800" cy="506095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E.g., 1 byte or 8 bits, unsigned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Convert to decimal: </a:t>
            </a:r>
          </a:p>
          <a:p>
            <a:r>
              <a:rPr lang="en-US" dirty="0" smtClean="0"/>
              <a:t>Convert to octal:</a:t>
            </a:r>
          </a:p>
          <a:p>
            <a:r>
              <a:rPr lang="en-US" dirty="0" smtClean="0"/>
              <a:t>Convert to hex:</a:t>
            </a:r>
          </a:p>
          <a:p>
            <a:r>
              <a:rPr lang="en-US" dirty="0" smtClean="0"/>
              <a:t>Range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684069"/>
              </p:ext>
            </p:extLst>
          </p:nvPr>
        </p:nvGraphicFramePr>
        <p:xfrm>
          <a:off x="914400" y="2209800"/>
          <a:ext cx="987552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5276722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22144221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12386543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9511918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41309447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91463645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90633505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18012330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716972085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Bit 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(</a:t>
                      </a:r>
                      <a:r>
                        <a:rPr lang="en-US" dirty="0" err="1" smtClean="0"/>
                        <a:t>MSB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(</a:t>
                      </a:r>
                      <a:r>
                        <a:rPr lang="en-US" dirty="0" err="1" smtClean="0"/>
                        <a:t>LSB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164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34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Weights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7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434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8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Integers, Signed, Binary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400"/>
            <a:ext cx="10972800" cy="506095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E.g., 1 byte or 8 bits, signed in 2’s complement</a:t>
            </a:r>
          </a:p>
          <a:p>
            <a:r>
              <a:rPr lang="en-US" dirty="0" smtClean="0"/>
              <a:t>Bit 7 is sign bit (0 for positive integers, 1 for negative integers)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Convert to decimal: </a:t>
            </a:r>
          </a:p>
          <a:p>
            <a:r>
              <a:rPr lang="en-US" dirty="0" smtClean="0"/>
              <a:t>Convert to octal:</a:t>
            </a:r>
          </a:p>
          <a:p>
            <a:r>
              <a:rPr lang="en-US" dirty="0" smtClean="0"/>
              <a:t>Convert to hex:</a:t>
            </a:r>
          </a:p>
          <a:p>
            <a:r>
              <a:rPr lang="en-US" dirty="0" smtClean="0"/>
              <a:t>Range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673486"/>
              </p:ext>
            </p:extLst>
          </p:nvPr>
        </p:nvGraphicFramePr>
        <p:xfrm>
          <a:off x="990600" y="2667000"/>
          <a:ext cx="987552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5276722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22144221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12386543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9511918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41309447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91463645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90633505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18012330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716972085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Bit 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(</a:t>
                      </a:r>
                      <a:r>
                        <a:rPr lang="en-US" dirty="0" err="1" smtClean="0"/>
                        <a:t>MSB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(</a:t>
                      </a:r>
                      <a:r>
                        <a:rPr lang="en-US" dirty="0" err="1" smtClean="0"/>
                        <a:t>LSB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164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34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Weights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7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434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4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Integers, Signed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400"/>
            <a:ext cx="10972800" cy="506095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E.g., 1 byte or 8 bits, signed in 2’s complement</a:t>
            </a:r>
          </a:p>
          <a:p>
            <a:r>
              <a:rPr lang="en-US" dirty="0" smtClean="0"/>
              <a:t>Bit 7 is sign bit (0 for positive integers, 1 for negative integers)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Convert to decimal: </a:t>
            </a:r>
          </a:p>
          <a:p>
            <a:r>
              <a:rPr lang="en-US" dirty="0" smtClean="0"/>
              <a:t>Convert to octal:</a:t>
            </a:r>
          </a:p>
          <a:p>
            <a:r>
              <a:rPr lang="en-US" dirty="0" smtClean="0"/>
              <a:t>Convert to hex:</a:t>
            </a:r>
          </a:p>
          <a:p>
            <a:r>
              <a:rPr lang="en-US" dirty="0" smtClean="0"/>
              <a:t>Range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2667000"/>
          <a:ext cx="987552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5276722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22144221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12386543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9511918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41309447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91463645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90633505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18012330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716972085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Bit 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(</a:t>
                      </a:r>
                      <a:r>
                        <a:rPr lang="en-US" dirty="0" err="1" smtClean="0"/>
                        <a:t>MSB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(</a:t>
                      </a:r>
                      <a:r>
                        <a:rPr lang="en-US" dirty="0" err="1" smtClean="0"/>
                        <a:t>LSB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164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34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Weights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7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434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23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en-US" dirty="0" smtClean="0"/>
              <a:t>Properties of 2’s complement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A = 11101000b</a:t>
            </a:r>
          </a:p>
          <a:p>
            <a:r>
              <a:rPr lang="en-US" smtClean="0"/>
              <a:t>Find –A: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Assume 4-bit machine</a:t>
            </a:r>
          </a:p>
          <a:p>
            <a:r>
              <a:rPr lang="en-US" smtClean="0"/>
              <a:t>A = 1010b</a:t>
            </a:r>
          </a:p>
          <a:p>
            <a:r>
              <a:rPr lang="en-US" smtClean="0"/>
              <a:t>B = 0011b</a:t>
            </a:r>
          </a:p>
          <a:p>
            <a:r>
              <a:rPr lang="en-US" smtClean="0"/>
              <a:t>Find A + B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pPr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938</Words>
  <Application>Microsoft Office PowerPoint</Application>
  <PresentationFormat>Widescreen</PresentationFormat>
  <Paragraphs>430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Arial</vt:lpstr>
      <vt:lpstr>Symbol</vt:lpstr>
      <vt:lpstr>Times New Roman</vt:lpstr>
      <vt:lpstr>Office Theme</vt:lpstr>
      <vt:lpstr>CPE 323  Intro to Embedded Computer Systems Number Representation</vt:lpstr>
      <vt:lpstr>Admin</vt:lpstr>
      <vt:lpstr>Numeral Systems</vt:lpstr>
      <vt:lpstr>Decimal to Binary Conversion</vt:lpstr>
      <vt:lpstr>Decimal to Octal Conversion</vt:lpstr>
      <vt:lpstr>Representing Integers, Unsigned, Binary Format</vt:lpstr>
      <vt:lpstr>Representing Integers, Signed, Binary Format</vt:lpstr>
      <vt:lpstr>Representing Integers, Signed</vt:lpstr>
      <vt:lpstr>Properties of 2’s complement</vt:lpstr>
      <vt:lpstr>Arithmetic Operations</vt:lpstr>
      <vt:lpstr>Arithmetic Operation Examples</vt:lpstr>
      <vt:lpstr>Binary Coded Decimal Numbers (BCD)</vt:lpstr>
      <vt:lpstr>Representing Characters</vt:lpstr>
      <vt:lpstr>Fraction Numbers</vt:lpstr>
      <vt:lpstr>Fraction Numbers</vt:lpstr>
      <vt:lpstr>Floating-point</vt:lpstr>
      <vt:lpstr>An Example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CPE 323  Intro to Embedded Computer Systems</dc:title>
  <dc:creator>Aleksandar Milenkovic</dc:creator>
  <cp:lastModifiedBy>Aleksandar Milenkovic</cp:lastModifiedBy>
  <cp:revision>36</cp:revision>
  <dcterms:created xsi:type="dcterms:W3CDTF">2006-08-16T00:00:00Z</dcterms:created>
  <dcterms:modified xsi:type="dcterms:W3CDTF">2022-12-31T23:10:31Z</dcterms:modified>
</cp:coreProperties>
</file>