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9" r:id="rId7"/>
    <p:sldId id="268" r:id="rId8"/>
    <p:sldId id="261" r:id="rId9"/>
    <p:sldId id="267" r:id="rId10"/>
    <p:sldId id="262" r:id="rId11"/>
    <p:sldId id="264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4347ECB-2C3F-4127-954D-9A534D37795E}">
          <p14:sldIdLst>
            <p14:sldId id="256"/>
            <p14:sldId id="257"/>
            <p14:sldId id="258"/>
            <p14:sldId id="259"/>
            <p14:sldId id="260"/>
            <p14:sldId id="269"/>
            <p14:sldId id="268"/>
            <p14:sldId id="261"/>
            <p14:sldId id="267"/>
            <p14:sldId id="262"/>
            <p14:sldId id="264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778" y="3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9C98FE-B9D4-4681-89C1-A4546AB9DC59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132C84-F5DF-4197-9350-5508BA52F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91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32C84-F5DF-4197-9350-5508BA52FC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2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B0B5-BBF2-4795-B3C5-C075D8107B5A}" type="datetime1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A. Milenkovic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8032" y="0"/>
            <a:ext cx="1533968" cy="6552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CF23F-A687-47D1-A5BD-2883E7F29567}" type="datetime1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4133-C026-497A-997A-19787D8A5D98}" type="datetime1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921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295400"/>
            <a:ext cx="10972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7D5D-D8C1-4335-BF50-BA8E7832D60E}" type="datetime1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A. Milenkovic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0F97-AA8F-43C5-AED9-AC97641251E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4825" y="-9578"/>
            <a:ext cx="1227175" cy="524190"/>
          </a:xfrm>
          <a:prstGeom prst="rect">
            <a:avLst/>
          </a:prstGeom>
        </p:spPr>
      </p:pic>
      <p:pic>
        <p:nvPicPr>
          <p:cNvPr id="8" name="Picture 2" descr="C:\Users\mm0012\Pictures\UAHlogo2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6" r="4007" b="12713"/>
          <a:stretch/>
        </p:blipFill>
        <p:spPr bwMode="auto">
          <a:xfrm>
            <a:off x="-9131" y="1"/>
            <a:ext cx="1156705" cy="453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66EF3-6EE4-4CC6-8E3F-120615CBBF11}" type="datetime1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E3DA3-342A-4161-A95F-938A3834BD9A}" type="datetime1">
              <a:rPr lang="en-US" smtClean="0"/>
              <a:t>5/6/2022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CDB98-988A-4D28-BA42-485A767D16CE}" type="datetime1">
              <a:rPr lang="en-US" smtClean="0"/>
              <a:t>5/6/2022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5DCD6-715D-4FF5-9C2D-DA6AE2DFE59D}" type="datetime1">
              <a:rPr lang="en-US" smtClean="0"/>
              <a:t>5/6/2022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EA21-8E72-4B23-9C5B-46A63DD800D1}" type="datetime1">
              <a:rPr lang="en-US" smtClean="0"/>
              <a:t>5/6/2022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62095-57BD-450B-8A83-1E3D8AB3CD52}" type="datetime1">
              <a:rPr lang="en-US" smtClean="0"/>
              <a:t>5/6/2022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BE0A0-00D7-454D-BFA7-02B766CEE5C5}" type="datetime1">
              <a:rPr lang="en-US" smtClean="0"/>
              <a:t>5/6/2022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8E387-9B67-4C33-9EFB-33557CF87500}" type="datetime1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© A. Milenkovic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CPE 323 </a:t>
            </a:r>
            <a:br>
              <a:rPr lang="en-US" dirty="0" smtClean="0"/>
            </a:br>
            <a:r>
              <a:rPr lang="en-US" dirty="0" smtClean="0"/>
              <a:t>Intro to Embedded Computer Systems</a:t>
            </a:r>
            <a:br>
              <a:rPr lang="en-US" dirty="0" smtClean="0"/>
            </a:br>
            <a:r>
              <a:rPr lang="en-US" dirty="0" smtClean="0"/>
              <a:t>Computer Systems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Aleksandar Milenkovic</a:t>
            </a:r>
          </a:p>
          <a:p>
            <a:r>
              <a:rPr lang="en-US" dirty="0" err="1" smtClean="0"/>
              <a:t>milenka@uah.edu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4E432-1988-4F29-879A-5A122641F4F5}" type="datetime1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67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Systems Review: I/O Peripherals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Parallel ports</a:t>
            </a:r>
          </a:p>
          <a:p>
            <a:r>
              <a:rPr lang="en-US" dirty="0" smtClean="0"/>
              <a:t>Timers</a:t>
            </a:r>
          </a:p>
          <a:p>
            <a:r>
              <a:rPr lang="en-US" dirty="0" smtClean="0"/>
              <a:t>Serial communication interfaces</a:t>
            </a:r>
          </a:p>
          <a:p>
            <a:r>
              <a:rPr lang="en-US" dirty="0" smtClean="0"/>
              <a:t>Analog-to-digital converters</a:t>
            </a:r>
          </a:p>
          <a:p>
            <a:r>
              <a:rPr lang="en-US" dirty="0" smtClean="0"/>
              <a:t>…</a:t>
            </a:r>
          </a:p>
          <a:p>
            <a:endParaRPr lang="en-US" dirty="0"/>
          </a:p>
          <a:p>
            <a:r>
              <a:rPr lang="en-US" dirty="0" smtClean="0"/>
              <a:t>Programmer’s view of  a peripheral</a:t>
            </a:r>
          </a:p>
          <a:p>
            <a:pPr lvl="1"/>
            <a:r>
              <a:rPr lang="en-US" dirty="0" smtClean="0"/>
              <a:t>Contro</a:t>
            </a:r>
            <a:r>
              <a:rPr lang="en-US" dirty="0" smtClean="0"/>
              <a:t>l register</a:t>
            </a:r>
          </a:p>
          <a:p>
            <a:pPr lvl="1"/>
            <a:r>
              <a:rPr lang="en-US" dirty="0" smtClean="0"/>
              <a:t>Status register</a:t>
            </a:r>
          </a:p>
          <a:p>
            <a:pPr lvl="1"/>
            <a:r>
              <a:rPr lang="en-US" dirty="0" smtClean="0"/>
              <a:t>Data register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7D5D-D8C1-4335-BF50-BA8E7832D60E}" type="datetime1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0F97-AA8F-43C5-AED9-AC97641251E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044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Computer Systems Review: Interconnect (Bus)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Bus – set of wires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7D5D-D8C1-4335-BF50-BA8E7832D60E}" type="datetime1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0F97-AA8F-43C5-AED9-AC97641251E7}" type="slidenum">
              <a:rPr lang="en-US" smtClean="0"/>
              <a:pPr/>
              <a:t>11</a:t>
            </a:fld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553200" y="1828800"/>
            <a:ext cx="35052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553200" y="2362200"/>
            <a:ext cx="35052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553200" y="2895600"/>
            <a:ext cx="35052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6858000" y="1676400"/>
            <a:ext cx="228600" cy="304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6858000" y="2209800"/>
            <a:ext cx="228600" cy="304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6858000" y="2743200"/>
            <a:ext cx="228600" cy="304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715000" y="1600200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</a:t>
            </a:r>
            <a:r>
              <a:rPr lang="en-US" baseline="-25000" dirty="0" err="1" smtClean="0"/>
              <a:t>15</a:t>
            </a:r>
            <a:r>
              <a:rPr lang="en-US" baseline="-25000" dirty="0" smtClean="0"/>
              <a:t>-0</a:t>
            </a:r>
            <a:endParaRPr lang="en-US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6858000" y="13716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</a:t>
            </a:r>
            <a:endParaRPr lang="en-US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5867400" y="26670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baseline="-25000" dirty="0"/>
          </a:p>
        </p:txBody>
      </p:sp>
      <p:sp>
        <p:nvSpPr>
          <p:cNvPr id="22" name="TextBox 21"/>
          <p:cNvSpPr txBox="1"/>
          <p:nvPr/>
        </p:nvSpPr>
        <p:spPr>
          <a:xfrm>
            <a:off x="5715000" y="2057400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</a:t>
            </a:r>
            <a:r>
              <a:rPr lang="en-US" baseline="-25000" dirty="0" err="1" smtClean="0"/>
              <a:t>15</a:t>
            </a:r>
            <a:r>
              <a:rPr lang="en-US" baseline="-25000" dirty="0" smtClean="0"/>
              <a:t>-0</a:t>
            </a:r>
            <a:endParaRPr lang="en-US" baseline="-25000" dirty="0"/>
          </a:p>
        </p:txBody>
      </p:sp>
      <p:sp>
        <p:nvSpPr>
          <p:cNvPr id="23" name="TextBox 22"/>
          <p:cNvSpPr txBox="1"/>
          <p:nvPr/>
        </p:nvSpPr>
        <p:spPr>
          <a:xfrm>
            <a:off x="6781800" y="19050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</a:t>
            </a:r>
            <a:endParaRPr lang="en-US" baseline="-25000" dirty="0"/>
          </a:p>
        </p:txBody>
      </p:sp>
      <p:sp>
        <p:nvSpPr>
          <p:cNvPr id="24" name="TextBox 23"/>
          <p:cNvSpPr txBox="1"/>
          <p:nvPr/>
        </p:nvSpPr>
        <p:spPr>
          <a:xfrm>
            <a:off x="6781800" y="25146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1997117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Set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Types of ISA</a:t>
            </a:r>
          </a:p>
          <a:p>
            <a:r>
              <a:rPr lang="en-US" dirty="0" smtClean="0"/>
              <a:t>2. Memory View</a:t>
            </a:r>
          </a:p>
          <a:p>
            <a:r>
              <a:rPr lang="en-US" dirty="0" smtClean="0"/>
              <a:t>3. Data Types</a:t>
            </a:r>
          </a:p>
          <a:p>
            <a:r>
              <a:rPr lang="en-US" dirty="0" smtClean="0"/>
              <a:t>4. Instruction Set</a:t>
            </a:r>
          </a:p>
          <a:p>
            <a:r>
              <a:rPr lang="en-US" dirty="0" smtClean="0"/>
              <a:t>5. Addressing Modes</a:t>
            </a:r>
          </a:p>
          <a:p>
            <a:r>
              <a:rPr lang="en-US" dirty="0" smtClean="0"/>
              <a:t>6. Instruction Encoding</a:t>
            </a:r>
          </a:p>
          <a:p>
            <a:r>
              <a:rPr lang="en-US" dirty="0" smtClean="0"/>
              <a:t>7. Exceptions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7D5D-D8C1-4335-BF50-BA8E7832D60E}" type="datetime1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0F97-AA8F-43C5-AED9-AC97641251E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676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Administrativia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Review</a:t>
            </a:r>
          </a:p>
          <a:p>
            <a:r>
              <a:rPr lang="en-US" dirty="0" smtClean="0"/>
              <a:t>MSP430 Instruction Set Architecture (MSP430 ISA)</a:t>
            </a:r>
          </a:p>
          <a:p>
            <a:r>
              <a:rPr lang="en-US" dirty="0" smtClean="0"/>
              <a:t>Assembly Language Programming</a:t>
            </a:r>
          </a:p>
          <a:p>
            <a:r>
              <a:rPr lang="en-US" dirty="0" smtClean="0"/>
              <a:t>C/C++ for Embedded Systems</a:t>
            </a:r>
          </a:p>
          <a:p>
            <a:r>
              <a:rPr lang="en-US" dirty="0" smtClean="0"/>
              <a:t>Interrupts</a:t>
            </a:r>
          </a:p>
          <a:p>
            <a:r>
              <a:rPr lang="en-US" dirty="0" smtClean="0"/>
              <a:t>System Architecture (</a:t>
            </a:r>
            <a:r>
              <a:rPr lang="en-US" dirty="0" err="1" smtClean="0"/>
              <a:t>SoCs</a:t>
            </a:r>
            <a:r>
              <a:rPr lang="en-US" dirty="0" smtClean="0"/>
              <a:t>)</a:t>
            </a:r>
          </a:p>
          <a:p>
            <a:r>
              <a:rPr lang="en-US" dirty="0" smtClean="0"/>
              <a:t>Parallel Ports</a:t>
            </a:r>
          </a:p>
          <a:p>
            <a:r>
              <a:rPr lang="en-US" dirty="0" smtClean="0"/>
              <a:t>Time, Clocks, Timers</a:t>
            </a:r>
          </a:p>
          <a:p>
            <a:r>
              <a:rPr lang="en-US" dirty="0" smtClean="0"/>
              <a:t>Serial Communication: UART, SPI, I2C</a:t>
            </a:r>
          </a:p>
          <a:p>
            <a:r>
              <a:rPr lang="en-US" dirty="0" smtClean="0"/>
              <a:t>ADC/DAC</a:t>
            </a:r>
          </a:p>
          <a:p>
            <a:r>
              <a:rPr lang="en-US" dirty="0" smtClean="0"/>
              <a:t>DMA</a:t>
            </a:r>
          </a:p>
          <a:p>
            <a:r>
              <a:rPr lang="en-US" dirty="0" smtClean="0"/>
              <a:t>Software Reverse Engineering for Embedded Systems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F678A-2980-4B14-B75F-D5D0B4A7FEA6}" type="datetime1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0F97-AA8F-43C5-AED9-AC97641251E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862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Systems Review: 4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dirty="0" smtClean="0"/>
              <a:t>. CPU – Central Processing Unit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 smtClean="0"/>
              <a:t>. Memory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en-US" dirty="0" smtClean="0"/>
              <a:t>. I/O Peripherals </a:t>
            </a:r>
            <a:endParaRPr lang="en-US" dirty="0" smtClean="0"/>
          </a:p>
          <a:p>
            <a:r>
              <a:rPr lang="en-US" dirty="0" smtClean="0"/>
              <a:t>4</a:t>
            </a:r>
            <a:r>
              <a:rPr lang="en-US" dirty="0" smtClean="0"/>
              <a:t>. Interconnect (bus)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7D5D-D8C1-4335-BF50-BA8E7832D60E}" type="datetime1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0F97-AA8F-43C5-AED9-AC97641251E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388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Systems Review: Four Components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7D5D-D8C1-4335-BF50-BA8E7832D60E}" type="datetime1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0F97-AA8F-43C5-AED9-AC97641251E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514600" y="1600200"/>
            <a:ext cx="2895600" cy="1219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</a:t>
            </a:r>
            <a:br>
              <a:rPr lang="en-US" dirty="0" smtClean="0"/>
            </a:br>
            <a:r>
              <a:rPr lang="en-US" dirty="0" smtClean="0"/>
              <a:t>(Central Processing Unit)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705600" y="1600200"/>
            <a:ext cx="2286000" cy="1219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800600" y="4648200"/>
            <a:ext cx="2895600" cy="838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I/O Peripherals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905000" y="3276600"/>
            <a:ext cx="8534400" cy="0"/>
          </a:xfrm>
          <a:prstGeom prst="straightConnector1">
            <a:avLst/>
          </a:prstGeom>
          <a:ln w="28575"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905000" y="4267200"/>
            <a:ext cx="8534400" cy="0"/>
          </a:xfrm>
          <a:prstGeom prst="straightConnector1">
            <a:avLst/>
          </a:prstGeom>
          <a:ln w="28575">
            <a:headEnd type="triangle" w="med" len="med"/>
            <a:tailEnd type="triangle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905000" y="3810000"/>
            <a:ext cx="8534400" cy="0"/>
          </a:xfrm>
          <a:prstGeom prst="straightConnector1">
            <a:avLst/>
          </a:prstGeom>
          <a:ln w="28575">
            <a:headEnd type="triangl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276600" y="2819400"/>
            <a:ext cx="0" cy="457200"/>
          </a:xfrm>
          <a:prstGeom prst="straightConnector1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524000" y="2875003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Address Bus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474470" y="3349467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Bus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334000" y="3276600"/>
            <a:ext cx="0" cy="1371600"/>
          </a:xfrm>
          <a:prstGeom prst="straightConnector1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7162800" y="2819400"/>
            <a:ext cx="0" cy="457200"/>
          </a:xfrm>
          <a:prstGeom prst="straightConnector1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474470" y="3908823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Control Bus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733800" y="2815590"/>
            <a:ext cx="0" cy="994410"/>
          </a:xfrm>
          <a:prstGeom prst="straightConnector1">
            <a:avLst/>
          </a:prstGeom>
          <a:ln w="28575" cap="flat" cmpd="sng" algn="ctr">
            <a:solidFill>
              <a:schemeClr val="accent2"/>
            </a:solidFill>
            <a:prstDash val="solid"/>
            <a:round/>
            <a:headEnd type="triangl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7543800" y="2815590"/>
            <a:ext cx="0" cy="994410"/>
          </a:xfrm>
          <a:prstGeom prst="straightConnector1">
            <a:avLst/>
          </a:prstGeom>
          <a:ln w="28575" cap="flat" cmpd="sng" algn="ctr">
            <a:solidFill>
              <a:schemeClr val="accent2"/>
            </a:solidFill>
            <a:prstDash val="solid"/>
            <a:round/>
            <a:headEnd type="triangl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943600" y="3810000"/>
            <a:ext cx="0" cy="838200"/>
          </a:xfrm>
          <a:prstGeom prst="straightConnector1">
            <a:avLst/>
          </a:prstGeom>
          <a:ln w="28575" cap="flat" cmpd="sng" algn="ctr">
            <a:solidFill>
              <a:schemeClr val="accent2"/>
            </a:solidFill>
            <a:prstDash val="solid"/>
            <a:round/>
            <a:headEnd type="triangl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4495800" y="4838700"/>
            <a:ext cx="2895600" cy="838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I/O Peripherals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4061460" y="5029199"/>
            <a:ext cx="2895600" cy="838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I/O Peripherals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4191000" y="2815590"/>
            <a:ext cx="0" cy="1413510"/>
          </a:xfrm>
          <a:prstGeom prst="straightConnector1">
            <a:avLst/>
          </a:prstGeom>
          <a:ln w="28575">
            <a:headEnd type="triangle" w="med" len="med"/>
            <a:tailEnd type="triangle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8077200" y="2815590"/>
            <a:ext cx="0" cy="1413510"/>
          </a:xfrm>
          <a:prstGeom prst="straightConnector1">
            <a:avLst/>
          </a:prstGeom>
          <a:ln w="28575">
            <a:headEnd type="triangle" w="med" len="med"/>
            <a:tailEnd type="triangle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6629400" y="4267201"/>
            <a:ext cx="0" cy="380999"/>
          </a:xfrm>
          <a:prstGeom prst="straightConnector1">
            <a:avLst/>
          </a:prstGeom>
          <a:ln w="28575">
            <a:headEnd type="triangle" w="med" len="med"/>
            <a:tailEnd type="triangle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3444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Systems Review: CPU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Datapath</a:t>
            </a:r>
            <a:endParaRPr lang="en-US" dirty="0" smtClean="0"/>
          </a:p>
          <a:p>
            <a:pPr lvl="1"/>
            <a:r>
              <a:rPr lang="en-US" dirty="0" smtClean="0"/>
              <a:t>Registers</a:t>
            </a:r>
          </a:p>
          <a:p>
            <a:pPr lvl="1"/>
            <a:r>
              <a:rPr lang="en-US" dirty="0" smtClean="0"/>
              <a:t>Functional units (</a:t>
            </a:r>
            <a:r>
              <a:rPr lang="en-US" dirty="0" err="1" smtClean="0"/>
              <a:t>ALU</a:t>
            </a:r>
            <a:r>
              <a:rPr lang="en-US" dirty="0"/>
              <a:t> </a:t>
            </a:r>
            <a:r>
              <a:rPr lang="en-US" dirty="0" smtClean="0"/>
              <a:t>– arithmetic/logic unit)</a:t>
            </a:r>
          </a:p>
          <a:p>
            <a:pPr lvl="1"/>
            <a:r>
              <a:rPr lang="en-US" dirty="0" smtClean="0"/>
              <a:t>Internal buses</a:t>
            </a:r>
          </a:p>
          <a:p>
            <a:r>
              <a:rPr lang="en-US" dirty="0" smtClean="0"/>
              <a:t>Control unit</a:t>
            </a:r>
          </a:p>
          <a:p>
            <a:pPr lvl="1"/>
            <a:r>
              <a:rPr lang="en-US" dirty="0" smtClean="0"/>
              <a:t>Generate control signals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7D5D-D8C1-4335-BF50-BA8E7832D60E}" type="datetime1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0F97-AA8F-43C5-AED9-AC97641251E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026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Systems Review: CPU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Fetch Instruction</a:t>
            </a:r>
            <a:endParaRPr lang="en-US" dirty="0"/>
          </a:p>
          <a:p>
            <a:r>
              <a:rPr lang="en-US" dirty="0" smtClean="0"/>
              <a:t>Decode Instruction</a:t>
            </a:r>
            <a:endParaRPr lang="en-US" dirty="0"/>
          </a:p>
          <a:p>
            <a:r>
              <a:rPr lang="en-US" dirty="0" smtClean="0"/>
              <a:t>Fetch Operands</a:t>
            </a:r>
          </a:p>
          <a:p>
            <a:r>
              <a:rPr lang="en-US" dirty="0" smtClean="0"/>
              <a:t>Execute</a:t>
            </a:r>
          </a:p>
          <a:p>
            <a:r>
              <a:rPr lang="en-US" dirty="0" smtClean="0"/>
              <a:t>Store Result</a:t>
            </a:r>
          </a:p>
          <a:p>
            <a:r>
              <a:rPr lang="en-US" dirty="0" smtClean="0"/>
              <a:t>Exception (Interrupt) Processing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7D5D-D8C1-4335-BF50-BA8E7832D60E}" type="datetime1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0F97-AA8F-43C5-AED9-AC97641251E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559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 Systems Review: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71628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Storage units</a:t>
            </a:r>
          </a:p>
          <a:p>
            <a:pPr lvl="1"/>
            <a:r>
              <a:rPr lang="en-US" dirty="0" smtClean="0"/>
              <a:t>(Nibble):       </a:t>
            </a:r>
          </a:p>
          <a:p>
            <a:pPr lvl="1"/>
            <a:r>
              <a:rPr lang="en-US" dirty="0" smtClean="0"/>
              <a:t>Byte: </a:t>
            </a:r>
          </a:p>
          <a:p>
            <a:pPr lvl="1"/>
            <a:r>
              <a:rPr lang="en-US" dirty="0" smtClean="0"/>
              <a:t>Word: </a:t>
            </a:r>
          </a:p>
          <a:p>
            <a:pPr lvl="1"/>
            <a:r>
              <a:rPr lang="en-US" dirty="0" smtClean="0"/>
              <a:t>Long Word: </a:t>
            </a:r>
          </a:p>
          <a:p>
            <a:r>
              <a:rPr lang="en-US" dirty="0" smtClean="0"/>
              <a:t>Memory sizes</a:t>
            </a:r>
          </a:p>
          <a:p>
            <a:pPr lvl="1"/>
            <a:r>
              <a:rPr lang="en-US" dirty="0" smtClean="0"/>
              <a:t>KiB (</a:t>
            </a:r>
            <a:r>
              <a:rPr lang="en-US" dirty="0" err="1" smtClean="0"/>
              <a:t>kibibyte</a:t>
            </a:r>
            <a:r>
              <a:rPr lang="en-US" dirty="0" smtClean="0"/>
              <a:t>):</a:t>
            </a:r>
            <a:endParaRPr lang="en-US" dirty="0" smtClean="0"/>
          </a:p>
          <a:p>
            <a:pPr lvl="1"/>
            <a:r>
              <a:rPr lang="en-US" dirty="0" err="1" smtClean="0"/>
              <a:t>MiB</a:t>
            </a:r>
            <a:r>
              <a:rPr lang="en-US" dirty="0" smtClean="0"/>
              <a:t> (</a:t>
            </a:r>
            <a:r>
              <a:rPr lang="en-US" dirty="0" err="1" smtClean="0"/>
              <a:t>mebibyte</a:t>
            </a:r>
            <a:r>
              <a:rPr lang="en-US" dirty="0" smtClean="0"/>
              <a:t>):</a:t>
            </a:r>
            <a:endParaRPr lang="en-US" dirty="0" smtClean="0"/>
          </a:p>
          <a:p>
            <a:pPr lvl="1"/>
            <a:r>
              <a:rPr lang="en-US" dirty="0" err="1" smtClean="0"/>
              <a:t>GiB</a:t>
            </a:r>
            <a:r>
              <a:rPr lang="en-US" dirty="0" smtClean="0"/>
              <a:t> (</a:t>
            </a:r>
            <a:r>
              <a:rPr lang="en-US" dirty="0" err="1" smtClean="0"/>
              <a:t>gibibyte</a:t>
            </a:r>
            <a:r>
              <a:rPr lang="en-US" dirty="0" smtClean="0"/>
              <a:t>): </a:t>
            </a:r>
            <a:endParaRPr lang="en-US" dirty="0" smtClean="0"/>
          </a:p>
          <a:p>
            <a:pPr lvl="1"/>
            <a:r>
              <a:rPr lang="en-US" dirty="0" err="1" smtClean="0"/>
              <a:t>TiB</a:t>
            </a:r>
            <a:r>
              <a:rPr lang="en-US" dirty="0" smtClean="0"/>
              <a:t> (</a:t>
            </a:r>
            <a:r>
              <a:rPr lang="en-US" dirty="0" err="1" smtClean="0"/>
              <a:t>tebibyte</a:t>
            </a:r>
            <a:r>
              <a:rPr lang="en-US" dirty="0" smtClean="0"/>
              <a:t>):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7D5D-D8C1-4335-BF50-BA8E7832D60E}" type="datetime1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0F97-AA8F-43C5-AED9-AC97641251E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896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Systems Review: Memory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7D5D-D8C1-4335-BF50-BA8E7832D60E}" type="datetime1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0F97-AA8F-43C5-AED9-AC97641251E7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4943941"/>
              </p:ext>
            </p:extLst>
          </p:nvPr>
        </p:nvGraphicFramePr>
        <p:xfrm>
          <a:off x="1752600" y="1752600"/>
          <a:ext cx="24384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7716129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5500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7786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0624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3806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636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5593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804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704205"/>
                  </a:ext>
                </a:extLst>
              </a:tr>
            </a:tbl>
          </a:graphicData>
        </a:graphic>
      </p:graphicFrame>
      <p:graphicFrame>
        <p:nvGraphicFramePr>
          <p:cNvPr id="11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8205910"/>
              </p:ext>
            </p:extLst>
          </p:nvPr>
        </p:nvGraphicFramePr>
        <p:xfrm>
          <a:off x="457201" y="1752600"/>
          <a:ext cx="1295400" cy="296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7716129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0x0000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5500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0x0001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7786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0x0002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0624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0x0003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3806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0x0004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636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. . .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5593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0xFFFE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804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0xFFFF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704205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752600" y="1371600"/>
            <a:ext cx="241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7                                    0</a:t>
            </a:r>
            <a:endParaRPr lang="en-US" dirty="0"/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2BC3EEE7-5BB3-4F92-B9B0-0747FC0CB692}"/>
              </a:ext>
            </a:extLst>
          </p:cNvPr>
          <p:cNvSpPr txBox="1"/>
          <p:nvPr/>
        </p:nvSpPr>
        <p:spPr>
          <a:xfrm>
            <a:off x="4953000" y="1600200"/>
            <a:ext cx="41180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Bit 0 – Least Significant Bit (LSB)</a:t>
            </a:r>
          </a:p>
          <a:p>
            <a:endParaRPr lang="en-US" dirty="0"/>
          </a:p>
          <a:p>
            <a:r>
              <a:rPr lang="en-US" dirty="0"/>
              <a:t>Bit 7 – Most Significant Bit (MSB)</a:t>
            </a:r>
          </a:p>
        </p:txBody>
      </p:sp>
    </p:spTree>
    <p:extLst>
      <p:ext uri="{BB962C8B-B14F-4D97-AF65-F5344CB8AC3E}">
        <p14:creationId xmlns:p14="http://schemas.microsoft.com/office/powerpoint/2010/main" val="2228582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Systems Review: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Word: 2 bytes (16 bits)</a:t>
            </a:r>
          </a:p>
          <a:p>
            <a:r>
              <a:rPr lang="en-US" dirty="0" smtClean="0"/>
              <a:t>Word view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7D5D-D8C1-4335-BF50-BA8E7832D60E}" type="datetime1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A. Milenkovic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C0F97-AA8F-43C5-AED9-AC97641251E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370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389</Words>
  <Application>Microsoft Office PowerPoint</Application>
  <PresentationFormat>Widescreen</PresentationFormat>
  <Paragraphs>135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CPE 323  Intro to Embedded Computer Systems Computer Systems Review</vt:lpstr>
      <vt:lpstr>Administrativia</vt:lpstr>
      <vt:lpstr>Computer Systems Review: 4 Components</vt:lpstr>
      <vt:lpstr>Computer Systems Review: Four Components</vt:lpstr>
      <vt:lpstr>Computer Systems Review: CPU</vt:lpstr>
      <vt:lpstr>Computer Systems Review: CPU</vt:lpstr>
      <vt:lpstr>Computer Systems Review: Memory</vt:lpstr>
      <vt:lpstr>Computer Systems Review: Memory</vt:lpstr>
      <vt:lpstr>Computer Systems Review: Memory</vt:lpstr>
      <vt:lpstr>Computer Systems Review: I/O Peripherals</vt:lpstr>
      <vt:lpstr>Computer Systems Review: Interconnect (Bus)</vt:lpstr>
      <vt:lpstr>Instruction Set Architecture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CPE 323  Intro to Embedded Computer Systems</dc:title>
  <dc:creator>Aleksandar Milenkovic</dc:creator>
  <cp:lastModifiedBy>Aleksandar Milenkovic</cp:lastModifiedBy>
  <cp:revision>9</cp:revision>
  <dcterms:created xsi:type="dcterms:W3CDTF">2006-08-16T00:00:00Z</dcterms:created>
  <dcterms:modified xsi:type="dcterms:W3CDTF">2022-05-07T04:12:45Z</dcterms:modified>
</cp:coreProperties>
</file>